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handoutMasterIdLst>
    <p:handoutMasterId r:id="rId162"/>
  </p:handoutMasterIdLst>
  <p:sldIdLst>
    <p:sldId id="256" r:id="rId2"/>
    <p:sldId id="407" r:id="rId3"/>
    <p:sldId id="427" r:id="rId4"/>
    <p:sldId id="590" r:id="rId5"/>
    <p:sldId id="591" r:id="rId6"/>
    <p:sldId id="548" r:id="rId7"/>
    <p:sldId id="539" r:id="rId8"/>
    <p:sldId id="565" r:id="rId9"/>
    <p:sldId id="567" r:id="rId10"/>
    <p:sldId id="540" r:id="rId11"/>
    <p:sldId id="541" r:id="rId12"/>
    <p:sldId id="542" r:id="rId13"/>
    <p:sldId id="543" r:id="rId14"/>
    <p:sldId id="544" r:id="rId15"/>
    <p:sldId id="545" r:id="rId16"/>
    <p:sldId id="546" r:id="rId17"/>
    <p:sldId id="547" r:id="rId18"/>
    <p:sldId id="549" r:id="rId19"/>
    <p:sldId id="550" r:id="rId20"/>
    <p:sldId id="551" r:id="rId21"/>
    <p:sldId id="552" r:id="rId22"/>
    <p:sldId id="553" r:id="rId23"/>
    <p:sldId id="554" r:id="rId24"/>
    <p:sldId id="555" r:id="rId25"/>
    <p:sldId id="556" r:id="rId26"/>
    <p:sldId id="557" r:id="rId27"/>
    <p:sldId id="558" r:id="rId28"/>
    <p:sldId id="580" r:id="rId29"/>
    <p:sldId id="581" r:id="rId30"/>
    <p:sldId id="582" r:id="rId31"/>
    <p:sldId id="592" r:id="rId32"/>
    <p:sldId id="593" r:id="rId33"/>
    <p:sldId id="583" r:id="rId34"/>
    <p:sldId id="585" r:id="rId35"/>
    <p:sldId id="576" r:id="rId36"/>
    <p:sldId id="586" r:id="rId37"/>
    <p:sldId id="594" r:id="rId38"/>
    <p:sldId id="595" r:id="rId39"/>
    <p:sldId id="596" r:id="rId40"/>
    <p:sldId id="597" r:id="rId41"/>
    <p:sldId id="610" r:id="rId42"/>
    <p:sldId id="611" r:id="rId43"/>
    <p:sldId id="612" r:id="rId44"/>
    <p:sldId id="613" r:id="rId45"/>
    <p:sldId id="614" r:id="rId46"/>
    <p:sldId id="615" r:id="rId47"/>
    <p:sldId id="616" r:id="rId48"/>
    <p:sldId id="617" r:id="rId49"/>
    <p:sldId id="618" r:id="rId50"/>
    <p:sldId id="619" r:id="rId51"/>
    <p:sldId id="620" r:id="rId52"/>
    <p:sldId id="622" r:id="rId53"/>
    <p:sldId id="599" r:id="rId54"/>
    <p:sldId id="600" r:id="rId55"/>
    <p:sldId id="601" r:id="rId56"/>
    <p:sldId id="623" r:id="rId57"/>
    <p:sldId id="624" r:id="rId58"/>
    <p:sldId id="602" r:id="rId59"/>
    <p:sldId id="626" r:id="rId60"/>
    <p:sldId id="625" r:id="rId61"/>
    <p:sldId id="627" r:id="rId62"/>
    <p:sldId id="603" r:id="rId63"/>
    <p:sldId id="628" r:id="rId64"/>
    <p:sldId id="629" r:id="rId65"/>
    <p:sldId id="604" r:id="rId66"/>
    <p:sldId id="605" r:id="rId67"/>
    <p:sldId id="606" r:id="rId68"/>
    <p:sldId id="607" r:id="rId69"/>
    <p:sldId id="609" r:id="rId70"/>
    <p:sldId id="630" r:id="rId71"/>
    <p:sldId id="631" r:id="rId72"/>
    <p:sldId id="632" r:id="rId73"/>
    <p:sldId id="633" r:id="rId74"/>
    <p:sldId id="634" r:id="rId75"/>
    <p:sldId id="635" r:id="rId76"/>
    <p:sldId id="636" r:id="rId77"/>
    <p:sldId id="637" r:id="rId78"/>
    <p:sldId id="638" r:id="rId79"/>
    <p:sldId id="639" r:id="rId80"/>
    <p:sldId id="640" r:id="rId81"/>
    <p:sldId id="641" r:id="rId82"/>
    <p:sldId id="642" r:id="rId83"/>
    <p:sldId id="643" r:id="rId84"/>
    <p:sldId id="644" r:id="rId85"/>
    <p:sldId id="645" r:id="rId86"/>
    <p:sldId id="646" r:id="rId87"/>
    <p:sldId id="647" r:id="rId88"/>
    <p:sldId id="648" r:id="rId89"/>
    <p:sldId id="649" r:id="rId90"/>
    <p:sldId id="650" r:id="rId91"/>
    <p:sldId id="651" r:id="rId92"/>
    <p:sldId id="652" r:id="rId93"/>
    <p:sldId id="653" r:id="rId94"/>
    <p:sldId id="654" r:id="rId95"/>
    <p:sldId id="655" r:id="rId96"/>
    <p:sldId id="656" r:id="rId97"/>
    <p:sldId id="657" r:id="rId98"/>
    <p:sldId id="658" r:id="rId99"/>
    <p:sldId id="659" r:id="rId100"/>
    <p:sldId id="660" r:id="rId101"/>
    <p:sldId id="661" r:id="rId102"/>
    <p:sldId id="662" r:id="rId103"/>
    <p:sldId id="663" r:id="rId104"/>
    <p:sldId id="664" r:id="rId105"/>
    <p:sldId id="665" r:id="rId106"/>
    <p:sldId id="666" r:id="rId107"/>
    <p:sldId id="667" r:id="rId108"/>
    <p:sldId id="668" r:id="rId109"/>
    <p:sldId id="669" r:id="rId110"/>
    <p:sldId id="670" r:id="rId111"/>
    <p:sldId id="671" r:id="rId112"/>
    <p:sldId id="672" r:id="rId113"/>
    <p:sldId id="673" r:id="rId114"/>
    <p:sldId id="674" r:id="rId115"/>
    <p:sldId id="675" r:id="rId116"/>
    <p:sldId id="676" r:id="rId117"/>
    <p:sldId id="677" r:id="rId118"/>
    <p:sldId id="678" r:id="rId119"/>
    <p:sldId id="679" r:id="rId120"/>
    <p:sldId id="680" r:id="rId121"/>
    <p:sldId id="681" r:id="rId122"/>
    <p:sldId id="682" r:id="rId123"/>
    <p:sldId id="683" r:id="rId124"/>
    <p:sldId id="684" r:id="rId125"/>
    <p:sldId id="685" r:id="rId126"/>
    <p:sldId id="686" r:id="rId127"/>
    <p:sldId id="687" r:id="rId128"/>
    <p:sldId id="688" r:id="rId129"/>
    <p:sldId id="689" r:id="rId130"/>
    <p:sldId id="690" r:id="rId131"/>
    <p:sldId id="691" r:id="rId132"/>
    <p:sldId id="692" r:id="rId133"/>
    <p:sldId id="693" r:id="rId134"/>
    <p:sldId id="694" r:id="rId135"/>
    <p:sldId id="695" r:id="rId136"/>
    <p:sldId id="696" r:id="rId137"/>
    <p:sldId id="697" r:id="rId138"/>
    <p:sldId id="698" r:id="rId139"/>
    <p:sldId id="699" r:id="rId140"/>
    <p:sldId id="700" r:id="rId141"/>
    <p:sldId id="701" r:id="rId142"/>
    <p:sldId id="702" r:id="rId143"/>
    <p:sldId id="703" r:id="rId144"/>
    <p:sldId id="704" r:id="rId145"/>
    <p:sldId id="705" r:id="rId146"/>
    <p:sldId id="706" r:id="rId147"/>
    <p:sldId id="707" r:id="rId148"/>
    <p:sldId id="708" r:id="rId149"/>
    <p:sldId id="709" r:id="rId150"/>
    <p:sldId id="710" r:id="rId151"/>
    <p:sldId id="711" r:id="rId152"/>
    <p:sldId id="712" r:id="rId153"/>
    <p:sldId id="498" r:id="rId154"/>
    <p:sldId id="522" r:id="rId155"/>
    <p:sldId id="559" r:id="rId156"/>
    <p:sldId id="503" r:id="rId157"/>
    <p:sldId id="504" r:id="rId158"/>
    <p:sldId id="505" r:id="rId159"/>
    <p:sldId id="411"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7" autoAdjust="0"/>
    <p:restoredTop sz="94660"/>
  </p:normalViewPr>
  <p:slideViewPr>
    <p:cSldViewPr snapToGrid="0">
      <p:cViewPr varScale="1">
        <p:scale>
          <a:sx n="71" d="100"/>
          <a:sy n="71" d="100"/>
        </p:scale>
        <p:origin x="1596" y="60"/>
      </p:cViewPr>
      <p:guideLst>
        <p:guide orient="horz" pos="2160"/>
        <p:guide pos="2880"/>
      </p:guideLst>
    </p:cSldViewPr>
  </p:slideViewPr>
  <p:notesTextViewPr>
    <p:cViewPr>
      <p:scale>
        <a:sx n="1" d="1"/>
        <a:sy n="1" d="1"/>
      </p:scale>
      <p:origin x="0" y="0"/>
    </p:cViewPr>
  </p:notesTextViewPr>
  <p:notesViewPr>
    <p:cSldViewPr snapToGrid="0">
      <p:cViewPr varScale="1">
        <p:scale>
          <a:sx n="59" d="100"/>
          <a:sy n="59" d="100"/>
        </p:scale>
        <p:origin x="253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ysClr val="windowText" lastClr="000000"/>
              </a:solidFill>
              <a:latin typeface="+mn-lt"/>
              <a:ea typeface="+mn-ea"/>
              <a:cs typeface="+mn-cs"/>
            </a:defRPr>
          </a:pPr>
          <a:endParaRPr lang="id-ID"/>
        </a:p>
      </c:txPr>
    </c:title>
    <c:autoTitleDeleted val="0"/>
    <c:plotArea>
      <c:layout/>
      <c:doughnutChart>
        <c:varyColors val="1"/>
        <c:ser>
          <c:idx val="0"/>
          <c:order val="0"/>
          <c:tx>
            <c:strRef>
              <c:f>Sheet1!$B$1</c:f>
              <c:strCache>
                <c:ptCount val="1"/>
                <c:pt idx="0">
                  <c:v>Distribusi Cost Pengembangan Software</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anchor="ctr" anchorCtr="1"/>
              <a:lstStyle/>
              <a:p>
                <a:pPr>
                  <a:defRPr sz="1197" b="1" i="0" u="none" strike="noStrike" kern="1200" baseline="0">
                    <a:solidFill>
                      <a:sysClr val="windowText" lastClr="000000"/>
                    </a:solidFill>
                    <a:latin typeface="+mn-lt"/>
                    <a:ea typeface="+mn-ea"/>
                    <a:cs typeface="+mn-cs"/>
                  </a:defRPr>
                </a:pPr>
                <a:endParaRPr lang="id-ID"/>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Planning</c:v>
                </c:pt>
                <c:pt idx="1">
                  <c:v>Analysis</c:v>
                </c:pt>
                <c:pt idx="2">
                  <c:v>Design</c:v>
                </c:pt>
                <c:pt idx="3">
                  <c:v>Implementation</c:v>
                </c:pt>
              </c:strCache>
            </c:strRef>
          </c:cat>
          <c:val>
            <c:numRef>
              <c:f>Sheet1!$B$2:$B$5</c:f>
              <c:numCache>
                <c:formatCode>General</c:formatCode>
                <c:ptCount val="4"/>
                <c:pt idx="0">
                  <c:v>15</c:v>
                </c:pt>
                <c:pt idx="1">
                  <c:v>20</c:v>
                </c:pt>
                <c:pt idx="2">
                  <c:v>35</c:v>
                </c:pt>
                <c:pt idx="3">
                  <c:v>30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id-ID"/>
        </a:p>
      </c:txPr>
    </c:legend>
    <c:plotVisOnly val="1"/>
    <c:dispBlanksAs val="gap"/>
    <c:showDLblsOverMax val="0"/>
  </c:chart>
  <c:spPr>
    <a:solidFill>
      <a:schemeClr val="bg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noFill/>
      </dgm:spPr>
      <dgm:t>
        <a:bodyPr/>
        <a:lstStyle/>
        <a:p>
          <a:r>
            <a:rPr lang="en-US" sz="2400" b="1" dirty="0">
              <a:latin typeface="Agency FB" panose="020B0503020202020204" pitchFamily="34" charset="0"/>
            </a:rPr>
            <a:t>01. </a:t>
          </a:r>
          <a:r>
            <a:rPr lang="id-ID" sz="2400" b="0" dirty="0" smtClean="0">
              <a:latin typeface="Agency FB" panose="020B0503020202020204" pitchFamily="34" charset="0"/>
            </a:rPr>
            <a:t>Pengantar Manajemen Proyek Perangkat Lunak </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a:latin typeface="Agency FB" panose="020B0503020202020204" pitchFamily="34" charset="0"/>
            </a:rPr>
            <a:t>. </a:t>
          </a:r>
          <a:r>
            <a:rPr lang="id-ID" sz="2400" b="0" dirty="0" smtClean="0">
              <a:latin typeface="Agency FB" panose="020B0503020202020204" pitchFamily="34" charset="0"/>
            </a:rPr>
            <a:t>Siklus hidup Proyek</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noFill/>
      </dgm:spPr>
      <dgm:t>
        <a:bodyPr/>
        <a:lstStyle/>
        <a:p>
          <a:r>
            <a:rPr lang="id-ID" sz="2400" b="1" dirty="0" smtClean="0">
              <a:latin typeface="Agency FB" panose="020B0503020202020204" pitchFamily="34" charset="0"/>
            </a:rPr>
            <a:t>05. </a:t>
          </a:r>
          <a:r>
            <a:rPr lang="id-ID" sz="2400" b="0" dirty="0" smtClean="0">
              <a:latin typeface="Agency FB" panose="020B0503020202020204" pitchFamily="34" charset="0"/>
            </a:rPr>
            <a:t>Analisa Proyek</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3687D782-6124-45EA-9A91-EB21C2D52BF0}">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3</a:t>
          </a:r>
          <a:r>
            <a:rPr lang="id-ID" sz="2400" b="1" dirty="0" smtClean="0">
              <a:latin typeface="Agency FB" panose="020B0503020202020204" pitchFamily="34" charset="0"/>
            </a:rPr>
            <a:t>. </a:t>
          </a:r>
          <a:r>
            <a:rPr lang="id-ID" sz="2400" b="0" dirty="0" smtClean="0">
              <a:latin typeface="Agency FB" panose="020B0503020202020204" pitchFamily="34" charset="0"/>
            </a:rPr>
            <a:t>Organisasi Proyek</a:t>
          </a:r>
          <a:r>
            <a:rPr lang="en-US" sz="2400" b="0" dirty="0" smtClean="0">
              <a:latin typeface="Agency FB" panose="020B0503020202020204" pitchFamily="34" charset="0"/>
            </a:rPr>
            <a:t> </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170200D3-B35D-4F99-83D3-697F3743AA57}">
      <dgm:prSet phldrT="[Text]" custT="1"/>
      <dgm:spPr>
        <a:noFill/>
      </dgm:spPr>
      <dgm:t>
        <a:bodyPr/>
        <a:lstStyle/>
        <a:p>
          <a:r>
            <a:rPr lang="id-ID" sz="2400" b="1" dirty="0" smtClean="0">
              <a:latin typeface="Agency FB" panose="020B0503020202020204" pitchFamily="34" charset="0"/>
            </a:rPr>
            <a:t>04. </a:t>
          </a:r>
          <a:r>
            <a:rPr lang="id-ID" sz="2400" b="0" dirty="0" smtClean="0">
              <a:latin typeface="Agency FB" panose="020B0503020202020204" pitchFamily="34" charset="0"/>
            </a:rPr>
            <a:t>Perencanaan Proyek</a:t>
          </a:r>
          <a:endParaRPr lang="en-US" sz="2400" b="0" dirty="0">
            <a:latin typeface="Agency FB" panose="020B0503020202020204" pitchFamily="34" charset="0"/>
          </a:endParaRPr>
        </a:p>
      </dgm:t>
    </dgm:pt>
    <dgm:pt modelId="{438AFAE0-8671-4336-A23F-749B18F99F8F}" type="parTrans" cxnId="{6758847D-34C3-47A5-A344-451878E5F497}">
      <dgm:prSet/>
      <dgm:spPr/>
      <dgm:t>
        <a:bodyPr/>
        <a:lstStyle/>
        <a:p>
          <a:endParaRPr lang="id-ID"/>
        </a:p>
      </dgm:t>
    </dgm:pt>
    <dgm:pt modelId="{BA6180AA-5C4B-40BA-A17C-DB933EB46A3F}" type="sibTrans" cxnId="{6758847D-34C3-47A5-A344-451878E5F497}">
      <dgm:prSet/>
      <dgm:spPr/>
      <dgm:t>
        <a:bodyPr/>
        <a:lstStyle/>
        <a:p>
          <a:endParaRPr lang="id-ID"/>
        </a:p>
      </dgm:t>
    </dgm:pt>
    <dgm:pt modelId="{16755EFF-0B74-4073-92AE-9F55DA47C684}">
      <dgm:prSet custT="1"/>
      <dgm:spPr>
        <a:noFill/>
      </dgm:spPr>
      <dgm:t>
        <a:bodyPr/>
        <a:lstStyle/>
        <a:p>
          <a:r>
            <a:rPr lang="id-ID" sz="2400" b="1" dirty="0" smtClean="0">
              <a:latin typeface="Agency FB" panose="020B0503020202020204" pitchFamily="34" charset="0"/>
            </a:rPr>
            <a:t>07</a:t>
          </a:r>
          <a:r>
            <a:rPr lang="id-ID" sz="2400" dirty="0" smtClean="0"/>
            <a:t>. </a:t>
          </a:r>
          <a:r>
            <a:rPr lang="id-ID" sz="2400" b="0" dirty="0" smtClean="0">
              <a:latin typeface="Agency FB" panose="020B0503020202020204" pitchFamily="34" charset="0"/>
            </a:rPr>
            <a:t>Penentuan Proyek</a:t>
          </a:r>
          <a:r>
            <a:rPr lang="en-US" sz="2400" b="0" dirty="0" smtClean="0">
              <a:latin typeface="Agency FB" panose="020B0503020202020204" pitchFamily="34" charset="0"/>
            </a:rPr>
            <a:t> </a:t>
          </a:r>
          <a:r>
            <a:rPr lang="id-ID" sz="2400" b="0" dirty="0" smtClean="0">
              <a:latin typeface="Agency FB" panose="020B0503020202020204" pitchFamily="34" charset="0"/>
            </a:rPr>
            <a:t> </a:t>
          </a:r>
          <a:endParaRPr lang="id-ID" sz="2400" b="0" dirty="0">
            <a:latin typeface="Agency FB" panose="020B0503020202020204" pitchFamily="34" charset="0"/>
          </a:endParaRPr>
        </a:p>
      </dgm:t>
    </dgm:pt>
    <dgm:pt modelId="{15EAD2C1-BDA3-4A44-91A9-A4C370BD9F78}" type="parTrans" cxnId="{6E526DC7-A139-4EB7-993E-2830A04C5AFE}">
      <dgm:prSet/>
      <dgm:spPr/>
      <dgm:t>
        <a:bodyPr/>
        <a:lstStyle/>
        <a:p>
          <a:endParaRPr lang="id-ID"/>
        </a:p>
      </dgm:t>
    </dgm:pt>
    <dgm:pt modelId="{94EA59F4-8410-4138-ABE5-304442512459}" type="sibTrans" cxnId="{6E526DC7-A139-4EB7-993E-2830A04C5AFE}">
      <dgm:prSet/>
      <dgm:spPr/>
      <dgm:t>
        <a:bodyPr/>
        <a:lstStyle/>
        <a:p>
          <a:endParaRPr lang="id-ID"/>
        </a:p>
      </dgm:t>
    </dgm:pt>
    <dgm:pt modelId="{F1142293-29AC-49E7-AF0F-46B347DC51BA}">
      <dgm:prSet custT="1"/>
      <dgm:spPr>
        <a:noFill/>
      </dgm:spPr>
      <dgm:t>
        <a:bodyPr/>
        <a:lstStyle/>
        <a:p>
          <a:r>
            <a:rPr lang="id-ID" sz="2400" b="1" dirty="0" smtClean="0">
              <a:latin typeface="Agency FB" panose="020B0503020202020204" pitchFamily="34" charset="0"/>
            </a:rPr>
            <a:t>06. </a:t>
          </a:r>
          <a:r>
            <a:rPr lang="id-ID" sz="2400" b="0" dirty="0" smtClean="0">
              <a:latin typeface="Agency FB" panose="020B0503020202020204" pitchFamily="34" charset="0"/>
            </a:rPr>
            <a:t>Desain Proyek</a:t>
          </a:r>
          <a:endParaRPr lang="id-ID" sz="2400" b="0" dirty="0">
            <a:latin typeface="Agency FB" panose="020B0503020202020204" pitchFamily="34" charset="0"/>
          </a:endParaRPr>
        </a:p>
      </dgm:t>
    </dgm:pt>
    <dgm:pt modelId="{127508A1-17D5-415F-B7CC-C2293640B145}" type="parTrans" cxnId="{7989CB1A-79F7-465A-B94A-F40346474141}">
      <dgm:prSet/>
      <dgm:spPr/>
      <dgm:t>
        <a:bodyPr/>
        <a:lstStyle/>
        <a:p>
          <a:endParaRPr lang="id-ID"/>
        </a:p>
      </dgm:t>
    </dgm:pt>
    <dgm:pt modelId="{A027F3AB-1FAD-47AA-9D11-24CCA1FCE45C}" type="sibTrans" cxnId="{7989CB1A-79F7-465A-B94A-F40346474141}">
      <dgm:prSet/>
      <dgm:spPr/>
      <dgm:t>
        <a:bodyPr/>
        <a:lstStyle/>
        <a:p>
          <a:endParaRPr lang="id-ID"/>
        </a:p>
      </dgm:t>
    </dgm:pt>
    <dgm:pt modelId="{B192C028-B298-40D2-B299-38060591A061}">
      <dgm:prSet custT="1"/>
      <dgm:spPr>
        <a:noFill/>
      </dgm:spPr>
      <dgm:t>
        <a:bodyPr/>
        <a:lstStyle/>
        <a:p>
          <a:r>
            <a:rPr lang="id-ID" sz="2400" b="1" dirty="0" smtClean="0">
              <a:latin typeface="Agency FB" panose="020B0503020202020204" pitchFamily="34" charset="0"/>
            </a:rPr>
            <a:t>08. </a:t>
          </a:r>
          <a:r>
            <a:rPr lang="id-ID" sz="2400" b="0" dirty="0" smtClean="0">
              <a:latin typeface="Agency FB" panose="020B0503020202020204" pitchFamily="34" charset="0"/>
            </a:rPr>
            <a:t>Manajemen Waktu Proyek</a:t>
          </a:r>
          <a:endParaRPr lang="id-ID" sz="2400" b="0" dirty="0">
            <a:latin typeface="Agency FB" panose="020B0503020202020204" pitchFamily="34" charset="0"/>
          </a:endParaRPr>
        </a:p>
      </dgm:t>
    </dgm:pt>
    <dgm:pt modelId="{B335C65B-3D9E-4702-AF89-8C8C76880C80}" type="parTrans" cxnId="{766FBCB6-0EB7-48EE-A5EB-D490ACC8542A}">
      <dgm:prSet/>
      <dgm:spPr/>
      <dgm:t>
        <a:bodyPr/>
        <a:lstStyle/>
        <a:p>
          <a:endParaRPr lang="id-ID"/>
        </a:p>
      </dgm:t>
    </dgm:pt>
    <dgm:pt modelId="{D077F791-803D-4526-AD4C-B96294519ED1}" type="sibTrans" cxnId="{766FBCB6-0EB7-48EE-A5EB-D490ACC8542A}">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EBF2DBB0-09AC-46B7-9297-8EC140618313}" type="pres">
      <dgm:prSet presAssocID="{3687D782-6124-45EA-9A91-EB21C2D52BF0}" presName="parentText" presStyleLbl="node1" presStyleIdx="2"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38D87837-282A-49A5-8AA6-8B4A20C77615}" type="pres">
      <dgm:prSet presAssocID="{170200D3-B35D-4F99-83D3-697F3743AA57}" presName="parentText" presStyleLbl="node1" presStyleIdx="3" presStyleCnt="8">
        <dgm:presLayoutVars>
          <dgm:chMax val="0"/>
          <dgm:bulletEnabled val="1"/>
        </dgm:presLayoutVars>
      </dgm:prSet>
      <dgm:spPr/>
      <dgm:t>
        <a:bodyPr/>
        <a:lstStyle/>
        <a:p>
          <a:endParaRPr lang="id-ID"/>
        </a:p>
      </dgm:t>
    </dgm:pt>
    <dgm:pt modelId="{5DB394C3-B05F-47F4-9377-1292435B1C53}" type="pres">
      <dgm:prSet presAssocID="{BA6180AA-5C4B-40BA-A17C-DB933EB46A3F}" presName="spacer" presStyleCnt="0"/>
      <dgm:spPr/>
    </dgm:pt>
    <dgm:pt modelId="{E6B7A12E-D792-4506-9B2A-818D9EC2E909}" type="pres">
      <dgm:prSet presAssocID="{CB240EB0-B7E3-4313-8BE6-86A373066FC0}" presName="parentText" presStyleLbl="node1" presStyleIdx="4"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3D80A73F-E767-49E9-BA87-4F167AF61ABE}" type="pres">
      <dgm:prSet presAssocID="{F1142293-29AC-49E7-AF0F-46B347DC51BA}" presName="parentText" presStyleLbl="node1" presStyleIdx="5" presStyleCnt="8">
        <dgm:presLayoutVars>
          <dgm:chMax val="0"/>
          <dgm:bulletEnabled val="1"/>
        </dgm:presLayoutVars>
      </dgm:prSet>
      <dgm:spPr/>
      <dgm:t>
        <a:bodyPr/>
        <a:lstStyle/>
        <a:p>
          <a:endParaRPr lang="id-ID"/>
        </a:p>
      </dgm:t>
    </dgm:pt>
    <dgm:pt modelId="{C8EDABFA-1D88-4EE6-87B2-D6E306F6DF97}" type="pres">
      <dgm:prSet presAssocID="{A027F3AB-1FAD-47AA-9D11-24CCA1FCE45C}" presName="spacer" presStyleCnt="0"/>
      <dgm:spPr/>
    </dgm:pt>
    <dgm:pt modelId="{40E79885-6DB6-4C8A-A0BE-188C4E9A0C8F}" type="pres">
      <dgm:prSet presAssocID="{16755EFF-0B74-4073-92AE-9F55DA47C684}" presName="parentText" presStyleLbl="node1" presStyleIdx="6" presStyleCnt="8">
        <dgm:presLayoutVars>
          <dgm:chMax val="0"/>
          <dgm:bulletEnabled val="1"/>
        </dgm:presLayoutVars>
      </dgm:prSet>
      <dgm:spPr/>
      <dgm:t>
        <a:bodyPr/>
        <a:lstStyle/>
        <a:p>
          <a:endParaRPr lang="id-ID"/>
        </a:p>
      </dgm:t>
    </dgm:pt>
    <dgm:pt modelId="{CF304176-3241-4B63-9D55-0AD36AB11078}" type="pres">
      <dgm:prSet presAssocID="{94EA59F4-8410-4138-ABE5-304442512459}" presName="spacer" presStyleCnt="0"/>
      <dgm:spPr/>
    </dgm:pt>
    <dgm:pt modelId="{572D3E54-13C2-4A2B-9B45-FC799922A61B}" type="pres">
      <dgm:prSet presAssocID="{B192C028-B298-40D2-B299-38060591A061}" presName="parentText" presStyleLbl="node1" presStyleIdx="7" presStyleCnt="8">
        <dgm:presLayoutVars>
          <dgm:chMax val="0"/>
          <dgm:bulletEnabled val="1"/>
        </dgm:presLayoutVars>
      </dgm:prSet>
      <dgm:spPr/>
      <dgm:t>
        <a:bodyPr/>
        <a:lstStyle/>
        <a:p>
          <a:endParaRPr lang="id-ID"/>
        </a:p>
      </dgm:t>
    </dgm:pt>
  </dgm:ptLst>
  <dgm:cxnLst>
    <dgm:cxn modelId="{27607829-2BEA-4479-BA11-DA1E46672A0F}" srcId="{8358F112-1D6F-44C5-AF73-A5EEB7AA45FA}" destId="{CB240EB0-B7E3-4313-8BE6-86A373066FC0}" srcOrd="4"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8EA0D4C7-4F6E-4F9C-AEC0-FBE57B53F2FB}" type="presOf" srcId="{F1142293-29AC-49E7-AF0F-46B347DC51BA}" destId="{3D80A73F-E767-49E9-BA87-4F167AF61ABE}" srcOrd="0" destOrd="0" presId="urn:microsoft.com/office/officeart/2005/8/layout/vList2"/>
    <dgm:cxn modelId="{2E8628B4-1E23-4662-B2A9-0CA2B848D318}" type="presOf" srcId="{170200D3-B35D-4F99-83D3-697F3743AA57}" destId="{38D87837-282A-49A5-8AA6-8B4A20C77615}" srcOrd="0" destOrd="0" presId="urn:microsoft.com/office/officeart/2005/8/layout/vList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7989CB1A-79F7-465A-B94A-F40346474141}" srcId="{8358F112-1D6F-44C5-AF73-A5EEB7AA45FA}" destId="{F1142293-29AC-49E7-AF0F-46B347DC51BA}" srcOrd="5" destOrd="0" parTransId="{127508A1-17D5-415F-B7CC-C2293640B145}" sibTransId="{A027F3AB-1FAD-47AA-9D11-24CCA1FCE45C}"/>
    <dgm:cxn modelId="{27E4782D-71C4-4844-AA0A-54E2E5EC7F00}" type="presOf" srcId="{3E0CF4D4-198B-4AFE-88D2-8E46B21E88EE}" destId="{086980F9-6F38-4459-8BC9-85C438D0D44C}" srcOrd="0" destOrd="0" presId="urn:microsoft.com/office/officeart/2005/8/layout/vList2"/>
    <dgm:cxn modelId="{36B6E12B-4126-4223-BDD9-0BF287122A84}" type="presOf" srcId="{B192C028-B298-40D2-B299-38060591A061}" destId="{572D3E54-13C2-4A2B-9B45-FC799922A61B}"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179B4063-B0B9-4F85-A3C2-E9C905DD0F1F}" type="presOf" srcId="{16755EFF-0B74-4073-92AE-9F55DA47C684}" destId="{40E79885-6DB6-4C8A-A0BE-188C4E9A0C8F}" srcOrd="0" destOrd="0" presId="urn:microsoft.com/office/officeart/2005/8/layout/vList2"/>
    <dgm:cxn modelId="{368C8CDB-8E4E-4207-BCA2-0A3676298BAB}" srcId="{8358F112-1D6F-44C5-AF73-A5EEB7AA45FA}" destId="{3687D782-6124-45EA-9A91-EB21C2D52BF0}" srcOrd="2" destOrd="0" parTransId="{C8B551E5-829B-4576-B9BA-E0CAED4F8BE7}" sibTransId="{5D9D8EC7-7331-4612-A9A4-59FA9BEA93A2}"/>
    <dgm:cxn modelId="{0390187F-BE43-4722-8376-7E36BA8EA0E1}" type="presOf" srcId="{3687D782-6124-45EA-9A91-EB21C2D52BF0}" destId="{EBF2DBB0-09AC-46B7-9297-8EC140618313}" srcOrd="0" destOrd="0" presId="urn:microsoft.com/office/officeart/2005/8/layout/vList2"/>
    <dgm:cxn modelId="{6E526DC7-A139-4EB7-993E-2830A04C5AFE}" srcId="{8358F112-1D6F-44C5-AF73-A5EEB7AA45FA}" destId="{16755EFF-0B74-4073-92AE-9F55DA47C684}" srcOrd="6" destOrd="0" parTransId="{15EAD2C1-BDA3-4A44-91A9-A4C370BD9F78}" sibTransId="{94EA59F4-8410-4138-ABE5-304442512459}"/>
    <dgm:cxn modelId="{6758847D-34C3-47A5-A344-451878E5F497}" srcId="{8358F112-1D6F-44C5-AF73-A5EEB7AA45FA}" destId="{170200D3-B35D-4F99-83D3-697F3743AA57}" srcOrd="3" destOrd="0" parTransId="{438AFAE0-8671-4336-A23F-749B18F99F8F}" sibTransId="{BA6180AA-5C4B-40BA-A17C-DB933EB46A3F}"/>
    <dgm:cxn modelId="{8098C8D0-E0EA-43AB-8FA8-9D262FB0D260}" type="presOf" srcId="{8358F112-1D6F-44C5-AF73-A5EEB7AA45FA}" destId="{FA152123-58CE-48F0-AD32-399CCFB0B709}" srcOrd="0" destOrd="0" presId="urn:microsoft.com/office/officeart/2005/8/layout/vList2"/>
    <dgm:cxn modelId="{766FBCB6-0EB7-48EE-A5EB-D490ACC8542A}" srcId="{8358F112-1D6F-44C5-AF73-A5EEB7AA45FA}" destId="{B192C028-B298-40D2-B299-38060591A061}" srcOrd="7" destOrd="0" parTransId="{B335C65B-3D9E-4702-AF89-8C8C76880C80}" sibTransId="{D077F791-803D-4526-AD4C-B96294519ED1}"/>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785C83D0-FF18-42CA-826C-6F66D090D1E5}" type="presParOf" srcId="{FA152123-58CE-48F0-AD32-399CCFB0B709}" destId="{EBF2DBB0-09AC-46B7-9297-8EC140618313}" srcOrd="4" destOrd="0" presId="urn:microsoft.com/office/officeart/2005/8/layout/vList2"/>
    <dgm:cxn modelId="{F1BA6928-0788-459B-BDE4-9608EA6C9246}" type="presParOf" srcId="{FA152123-58CE-48F0-AD32-399CCFB0B709}" destId="{FB1C185E-CAB2-4C95-AF25-F3F9A8C7B33A}" srcOrd="5" destOrd="0" presId="urn:microsoft.com/office/officeart/2005/8/layout/vList2"/>
    <dgm:cxn modelId="{592225C7-F863-4DBE-B8E9-CB7C33FEA839}" type="presParOf" srcId="{FA152123-58CE-48F0-AD32-399CCFB0B709}" destId="{38D87837-282A-49A5-8AA6-8B4A20C77615}" srcOrd="6" destOrd="0" presId="urn:microsoft.com/office/officeart/2005/8/layout/vList2"/>
    <dgm:cxn modelId="{FCF68012-576B-4880-B450-AB9B800DE5AA}" type="presParOf" srcId="{FA152123-58CE-48F0-AD32-399CCFB0B709}" destId="{5DB394C3-B05F-47F4-9377-1292435B1C53}" srcOrd="7" destOrd="0" presId="urn:microsoft.com/office/officeart/2005/8/layout/vList2"/>
    <dgm:cxn modelId="{B0D8726F-7BC7-4B9A-ACE7-946C79141BE7}" type="presParOf" srcId="{FA152123-58CE-48F0-AD32-399CCFB0B709}" destId="{E6B7A12E-D792-4506-9B2A-818D9EC2E909}" srcOrd="8" destOrd="0" presId="urn:microsoft.com/office/officeart/2005/8/layout/vList2"/>
    <dgm:cxn modelId="{949D8935-7902-4F90-8D40-4C30C969C01D}" type="presParOf" srcId="{FA152123-58CE-48F0-AD32-399CCFB0B709}" destId="{0EB01F03-3097-4A9C-AE2B-3E53A59D9AAA}" srcOrd="9" destOrd="0" presId="urn:microsoft.com/office/officeart/2005/8/layout/vList2"/>
    <dgm:cxn modelId="{BD737A7B-E694-4051-AFFA-7BD3E79CC886}" type="presParOf" srcId="{FA152123-58CE-48F0-AD32-399CCFB0B709}" destId="{3D80A73F-E767-49E9-BA87-4F167AF61ABE}" srcOrd="10" destOrd="0" presId="urn:microsoft.com/office/officeart/2005/8/layout/vList2"/>
    <dgm:cxn modelId="{C0B32054-B23A-4188-A28F-CA97A72F2E42}" type="presParOf" srcId="{FA152123-58CE-48F0-AD32-399CCFB0B709}" destId="{C8EDABFA-1D88-4EE6-87B2-D6E306F6DF97}" srcOrd="11" destOrd="0" presId="urn:microsoft.com/office/officeart/2005/8/layout/vList2"/>
    <dgm:cxn modelId="{4CCFE8ED-CF3A-48DE-B722-CFB80AEFBD71}" type="presParOf" srcId="{FA152123-58CE-48F0-AD32-399CCFB0B709}" destId="{40E79885-6DB6-4C8A-A0BE-188C4E9A0C8F}" srcOrd="12" destOrd="0" presId="urn:microsoft.com/office/officeart/2005/8/layout/vList2"/>
    <dgm:cxn modelId="{8E5BD409-F7FA-41EE-92C7-E8C42C7718BA}" type="presParOf" srcId="{FA152123-58CE-48F0-AD32-399CCFB0B709}" destId="{CF304176-3241-4B63-9D55-0AD36AB11078}" srcOrd="13" destOrd="0" presId="urn:microsoft.com/office/officeart/2005/8/layout/vList2"/>
    <dgm:cxn modelId="{FC0C508C-1BAA-4D62-9D24-F15F62C70E13}" type="presParOf" srcId="{FA152123-58CE-48F0-AD32-399CCFB0B709}" destId="{572D3E54-13C2-4A2B-9B45-FC799922A61B}"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0. </a:t>
          </a:r>
          <a:r>
            <a:rPr lang="id-ID" sz="2400" b="0" dirty="0" smtClean="0">
              <a:latin typeface="Agency FB" panose="020B0503020202020204" pitchFamily="34" charset="0"/>
            </a:rPr>
            <a:t>Manajemen SDM Proyek</a:t>
          </a:r>
          <a:endParaRPr lang="id-ID" sz="24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11. </a:t>
          </a:r>
          <a:r>
            <a:rPr lang="id-ID" sz="2400" b="0" dirty="0" smtClean="0">
              <a:latin typeface="Agency FB" panose="020B0503020202020204" pitchFamily="34" charset="0"/>
            </a:rPr>
            <a:t>Manajemen Risiko Proyek</a:t>
          </a:r>
          <a:endParaRPr lang="id-ID" sz="24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400" b="0" dirty="0" smtClean="0">
              <a:latin typeface="Agency FB" panose="020B0503020202020204" pitchFamily="34" charset="0"/>
            </a:rPr>
            <a:t>Manajemen Biaya Proyek</a:t>
          </a:r>
          <a:endParaRPr lang="id-ID" sz="24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4908667A-F5AB-4046-818E-26DC9EC93767}">
      <dgm:prSet custT="1"/>
      <dgm:spPr>
        <a:noFill/>
      </dgm:spPr>
      <dgm:t>
        <a:bodyPr/>
        <a:lstStyle/>
        <a:p>
          <a:r>
            <a:rPr lang="id-ID" sz="2800" b="1" dirty="0" smtClean="0">
              <a:latin typeface="Agency FB" panose="020B0503020202020204" pitchFamily="34" charset="0"/>
            </a:rPr>
            <a:t>12. </a:t>
          </a:r>
          <a:r>
            <a:rPr lang="id-ID" sz="2400" b="0" dirty="0" smtClean="0">
              <a:latin typeface="Agency FB" panose="020B0503020202020204" pitchFamily="34" charset="0"/>
            </a:rPr>
            <a:t>Monitoring &amp; Penutupan Proyek</a:t>
          </a:r>
          <a:endParaRPr lang="id-ID" sz="2400" b="0" dirty="0">
            <a:latin typeface="Agency FB" panose="020B0503020202020204" pitchFamily="34" charset="0"/>
          </a:endParaRPr>
        </a:p>
      </dgm:t>
    </dgm:pt>
    <dgm:pt modelId="{A8B470AE-AD6C-417E-B166-77F95622316F}" type="parTrans" cxnId="{95CCF3ED-E14A-4A48-9D09-FB1B8DE5E21A}">
      <dgm:prSet/>
      <dgm:spPr/>
      <dgm:t>
        <a:bodyPr/>
        <a:lstStyle/>
        <a:p>
          <a:endParaRPr lang="id-ID"/>
        </a:p>
      </dgm:t>
    </dgm:pt>
    <dgm:pt modelId="{77D296E0-9E05-42A7-BE9E-24C9E0259528}" type="sibTrans" cxnId="{95CCF3ED-E14A-4A48-9D09-FB1B8DE5E21A}">
      <dgm:prSet/>
      <dgm:spPr/>
      <dgm:t>
        <a:bodyPr/>
        <a:lstStyle/>
        <a:p>
          <a:endParaRPr lang="id-ID"/>
        </a:p>
      </dgm:t>
    </dgm:pt>
    <dgm:pt modelId="{8A0FA7A2-209D-4133-811E-E74489CEC298}">
      <dgm:prSet custT="1"/>
      <dgm:spPr>
        <a:noFill/>
      </dgm:spPr>
      <dgm:t>
        <a:bodyPr/>
        <a:lstStyle/>
        <a:p>
          <a:r>
            <a:rPr lang="id-ID" sz="2800" b="1" i="0" dirty="0" smtClean="0">
              <a:latin typeface="Agency FB" panose="020B0503020202020204" pitchFamily="34" charset="0"/>
            </a:rPr>
            <a:t>13. </a:t>
          </a:r>
          <a:r>
            <a:rPr lang="id-ID" sz="2800" b="0" i="0" dirty="0" smtClean="0">
              <a:latin typeface="Agency FB" panose="020B0503020202020204" pitchFamily="34" charset="0"/>
            </a:rPr>
            <a:t>UAS</a:t>
          </a:r>
          <a:endParaRPr lang="id-ID" sz="2800" b="0" dirty="0">
            <a:latin typeface="Agency FB" panose="020B0503020202020204" pitchFamily="34" charset="0"/>
          </a:endParaRPr>
        </a:p>
      </dgm:t>
    </dgm:pt>
    <dgm:pt modelId="{0B2555AE-370C-4CD9-BE21-91B60FC4126A}" type="parTrans" cxnId="{C81A6E36-6573-4351-963B-425FDE850740}">
      <dgm:prSet/>
      <dgm:spPr/>
      <dgm:t>
        <a:bodyPr/>
        <a:lstStyle/>
        <a:p>
          <a:endParaRPr lang="id-ID"/>
        </a:p>
      </dgm:t>
    </dgm:pt>
    <dgm:pt modelId="{CDE3748E-2FDD-4A34-BF21-B1E61CFB072E}" type="sibTrans" cxnId="{C81A6E36-6573-4351-963B-425FDE85074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5">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AADA161B-0E44-4493-B862-AA188302F13F}" type="pres">
      <dgm:prSet presAssocID="{0C7B9932-39A1-47F9-9D81-48F5FB31E47A}" presName="parentText" presStyleLbl="node1" presStyleIdx="1" presStyleCnt="5">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2" presStyleCnt="5">
        <dgm:presLayoutVars>
          <dgm:chMax val="0"/>
          <dgm:bulletEnabled val="1"/>
        </dgm:presLayoutVars>
      </dgm:prSet>
      <dgm:spPr/>
      <dgm:t>
        <a:bodyPr/>
        <a:lstStyle/>
        <a:p>
          <a:endParaRPr lang="id-ID"/>
        </a:p>
      </dgm:t>
    </dgm:pt>
    <dgm:pt modelId="{ED09C2E3-455C-489D-979E-43371C128A15}" type="pres">
      <dgm:prSet presAssocID="{7C430DA0-B913-451B-A53D-59E09BFA30CD}" presName="spacer" presStyleCnt="0"/>
      <dgm:spPr/>
    </dgm:pt>
    <dgm:pt modelId="{D6F8D2BE-5674-433E-876C-693D6B513985}" type="pres">
      <dgm:prSet presAssocID="{4908667A-F5AB-4046-818E-26DC9EC93767}" presName="parentText" presStyleLbl="node1" presStyleIdx="3" presStyleCnt="5" custLinFactNeighborX="-555" custLinFactNeighborY="-28164">
        <dgm:presLayoutVars>
          <dgm:chMax val="0"/>
          <dgm:bulletEnabled val="1"/>
        </dgm:presLayoutVars>
      </dgm:prSet>
      <dgm:spPr/>
      <dgm:t>
        <a:bodyPr/>
        <a:lstStyle/>
        <a:p>
          <a:endParaRPr lang="id-ID"/>
        </a:p>
      </dgm:t>
    </dgm:pt>
    <dgm:pt modelId="{3A61E9B2-EE8B-4D0D-8E33-7F7E2BC308E5}" type="pres">
      <dgm:prSet presAssocID="{77D296E0-9E05-42A7-BE9E-24C9E0259528}" presName="spacer" presStyleCnt="0"/>
      <dgm:spPr/>
    </dgm:pt>
    <dgm:pt modelId="{BDCDCFE5-C63B-426B-8D16-4C2EF5169E39}" type="pres">
      <dgm:prSet presAssocID="{8A0FA7A2-209D-4133-811E-E74489CEC298}" presName="parentText" presStyleLbl="node1" presStyleIdx="4" presStyleCnt="5">
        <dgm:presLayoutVars>
          <dgm:chMax val="0"/>
          <dgm:bulletEnabled val="1"/>
        </dgm:presLayoutVars>
      </dgm:prSet>
      <dgm:spPr/>
      <dgm:t>
        <a:bodyPr/>
        <a:lstStyle/>
        <a:p>
          <a:endParaRPr lang="id-ID"/>
        </a:p>
      </dgm:t>
    </dgm:pt>
  </dgm:ptLst>
  <dgm:cxnLst>
    <dgm:cxn modelId="{4AB31FA6-21A9-42C9-BE9F-342DDA668D98}" type="presOf" srcId="{0C7B9932-39A1-47F9-9D81-48F5FB31E47A}" destId="{AADA161B-0E44-4493-B862-AA188302F13F}" srcOrd="0" destOrd="0" presId="urn:microsoft.com/office/officeart/2005/8/layout/vList2"/>
    <dgm:cxn modelId="{C81A6E36-6573-4351-963B-425FDE850740}" srcId="{8358F112-1D6F-44C5-AF73-A5EEB7AA45FA}" destId="{8A0FA7A2-209D-4133-811E-E74489CEC298}" srcOrd="4" destOrd="0" parTransId="{0B2555AE-370C-4CD9-BE21-91B60FC4126A}" sibTransId="{CDE3748E-2FDD-4A34-BF21-B1E61CFB072E}"/>
    <dgm:cxn modelId="{95CCF3ED-E14A-4A48-9D09-FB1B8DE5E21A}" srcId="{8358F112-1D6F-44C5-AF73-A5EEB7AA45FA}" destId="{4908667A-F5AB-4046-818E-26DC9EC93767}" srcOrd="3" destOrd="0" parTransId="{A8B470AE-AD6C-417E-B166-77F95622316F}" sibTransId="{77D296E0-9E05-42A7-BE9E-24C9E0259528}"/>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2" destOrd="0" parTransId="{7134E2BB-6C9C-4AB9-B1F1-CAA0A219FAB6}" sibTransId="{7C430DA0-B913-451B-A53D-59E09BFA30CD}"/>
    <dgm:cxn modelId="{C1FB15BA-0572-4739-B268-2C3734120A75}" srcId="{8358F112-1D6F-44C5-AF73-A5EEB7AA45FA}" destId="{0C7B9932-39A1-47F9-9D81-48F5FB31E47A}" srcOrd="1" destOrd="0" parTransId="{D8421E35-5FBC-423C-A6D2-16363CA910C8}" sibTransId="{042BEBE6-60AA-414D-A745-1DED3A6F379E}"/>
    <dgm:cxn modelId="{1C401227-C22E-4651-8BE9-FAA210ACD3BC}" type="presOf" srcId="{8A0FA7A2-209D-4133-811E-E74489CEC298}" destId="{BDCDCFE5-C63B-426B-8D16-4C2EF5169E39}"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138DB372-C1D9-4E24-9C29-28CBA35FFAFC}" type="presOf" srcId="{4908667A-F5AB-4046-818E-26DC9EC93767}" destId="{D6F8D2BE-5674-433E-876C-693D6B513985}"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AF0937BE-C9F5-46F3-85AF-E8542270DE2A}" type="presParOf" srcId="{FA152123-58CE-48F0-AD32-399CCFB0B709}" destId="{AADA161B-0E44-4493-B862-AA188302F13F}" srcOrd="2" destOrd="0" presId="urn:microsoft.com/office/officeart/2005/8/layout/vList2"/>
    <dgm:cxn modelId="{68604E0A-C971-4845-B79D-022F39E75A77}" type="presParOf" srcId="{FA152123-58CE-48F0-AD32-399CCFB0B709}" destId="{15958AA4-8D6C-4081-B41A-A71B0A1A4517}" srcOrd="3" destOrd="0" presId="urn:microsoft.com/office/officeart/2005/8/layout/vList2"/>
    <dgm:cxn modelId="{C5203D51-591C-4774-8949-D56B7504CB66}" type="presParOf" srcId="{FA152123-58CE-48F0-AD32-399CCFB0B709}" destId="{F4223B3F-7A5F-4B4B-BB64-825656D9084A}" srcOrd="4" destOrd="0" presId="urn:microsoft.com/office/officeart/2005/8/layout/vList2"/>
    <dgm:cxn modelId="{D0E8991B-1E12-4A62-B535-9FD6B1C215F3}" type="presParOf" srcId="{FA152123-58CE-48F0-AD32-399CCFB0B709}" destId="{ED09C2E3-455C-489D-979E-43371C128A15}" srcOrd="5" destOrd="0" presId="urn:microsoft.com/office/officeart/2005/8/layout/vList2"/>
    <dgm:cxn modelId="{3BB21489-EA85-4EE4-852E-4F251F988DEE}" type="presParOf" srcId="{FA152123-58CE-48F0-AD32-399CCFB0B709}" destId="{D6F8D2BE-5674-433E-876C-693D6B513985}" srcOrd="6" destOrd="0" presId="urn:microsoft.com/office/officeart/2005/8/layout/vList2"/>
    <dgm:cxn modelId="{24EB09B6-887B-4DDD-A64F-EF155A61AFD9}" type="presParOf" srcId="{FA152123-58CE-48F0-AD32-399CCFB0B709}" destId="{3A61E9B2-EE8B-4D0D-8E33-7F7E2BC308E5}" srcOrd="7" destOrd="0" presId="urn:microsoft.com/office/officeart/2005/8/layout/vList2"/>
    <dgm:cxn modelId="{35B31EEC-7740-4F56-A82A-7FBB7314C797}" type="presParOf" srcId="{FA152123-58CE-48F0-AD32-399CCFB0B709}" destId="{BDCDCFE5-C63B-426B-8D16-4C2EF5169E39}"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37349-5660-44BE-A72E-AF75C04F002F}" type="doc">
      <dgm:prSet loTypeId="urn:microsoft.com/office/officeart/2005/8/layout/cycle6" loCatId="cycle" qsTypeId="urn:microsoft.com/office/officeart/2005/8/quickstyle/simple3" qsCatId="simple" csTypeId="urn:microsoft.com/office/officeart/2005/8/colors/colorful1" csCatId="colorful" phldr="1"/>
      <dgm:spPr/>
      <dgm:t>
        <a:bodyPr/>
        <a:lstStyle/>
        <a:p>
          <a:endParaRPr lang="id-ID"/>
        </a:p>
      </dgm:t>
    </dgm:pt>
    <dgm:pt modelId="{F360F3AD-9EEC-4969-AE96-D85E60DBE94C}">
      <dgm:prSet phldrT="[Text]"/>
      <dgm:spPr/>
      <dgm:t>
        <a:bodyPr/>
        <a:lstStyle/>
        <a:p>
          <a:r>
            <a:rPr lang="en-US" dirty="0" smtClean="0"/>
            <a:t>Market</a:t>
          </a:r>
          <a:endParaRPr lang="id-ID" dirty="0"/>
        </a:p>
      </dgm:t>
    </dgm:pt>
    <dgm:pt modelId="{03E59FAC-FE71-449E-A269-04856B5A7C95}" type="parTrans" cxnId="{139E1495-D661-4296-91DC-1E555E1316C1}">
      <dgm:prSet/>
      <dgm:spPr/>
      <dgm:t>
        <a:bodyPr/>
        <a:lstStyle/>
        <a:p>
          <a:endParaRPr lang="id-ID"/>
        </a:p>
      </dgm:t>
    </dgm:pt>
    <dgm:pt modelId="{206A3E1D-BB1E-4052-AD5E-C7DC6AA9DD23}" type="sibTrans" cxnId="{139E1495-D661-4296-91DC-1E555E1316C1}">
      <dgm:prSet/>
      <dgm:spPr/>
      <dgm:t>
        <a:bodyPr/>
        <a:lstStyle/>
        <a:p>
          <a:endParaRPr lang="id-ID"/>
        </a:p>
      </dgm:t>
    </dgm:pt>
    <dgm:pt modelId="{7B45A410-C3D1-46E2-A85B-E5E585B520B6}">
      <dgm:prSet phldrT="[Text]"/>
      <dgm:spPr/>
      <dgm:t>
        <a:bodyPr/>
        <a:lstStyle/>
        <a:p>
          <a:r>
            <a:rPr lang="en-US" dirty="0" smtClean="0"/>
            <a:t>Domain</a:t>
          </a:r>
          <a:endParaRPr lang="id-ID" dirty="0"/>
        </a:p>
      </dgm:t>
    </dgm:pt>
    <dgm:pt modelId="{6F76005E-D247-4EC0-996D-E0FC0960A40A}" type="parTrans" cxnId="{BC6A19B0-0C6E-49BE-824A-ED0CBF9A86CD}">
      <dgm:prSet/>
      <dgm:spPr/>
      <dgm:t>
        <a:bodyPr/>
        <a:lstStyle/>
        <a:p>
          <a:endParaRPr lang="id-ID"/>
        </a:p>
      </dgm:t>
    </dgm:pt>
    <dgm:pt modelId="{7B299111-8BFE-4CA9-A1D7-00CCE1F92261}" type="sibTrans" cxnId="{BC6A19B0-0C6E-49BE-824A-ED0CBF9A86CD}">
      <dgm:prSet/>
      <dgm:spPr/>
      <dgm:t>
        <a:bodyPr/>
        <a:lstStyle/>
        <a:p>
          <a:endParaRPr lang="id-ID"/>
        </a:p>
      </dgm:t>
    </dgm:pt>
    <dgm:pt modelId="{88A1DBB3-7976-4D57-B2C4-48AAFEE98E5C}">
      <dgm:prSet phldrT="[Text]"/>
      <dgm:spPr/>
      <dgm:t>
        <a:bodyPr/>
        <a:lstStyle/>
        <a:p>
          <a:r>
            <a:rPr lang="en-US" dirty="0" err="1" smtClean="0"/>
            <a:t>Lisensi</a:t>
          </a:r>
          <a:endParaRPr lang="id-ID" dirty="0"/>
        </a:p>
      </dgm:t>
    </dgm:pt>
    <dgm:pt modelId="{C716C329-ED82-4D20-8F34-2098DEC6208B}" type="parTrans" cxnId="{E304180F-E15C-44F5-BD6B-6E3ACE0B886C}">
      <dgm:prSet/>
      <dgm:spPr/>
      <dgm:t>
        <a:bodyPr/>
        <a:lstStyle/>
        <a:p>
          <a:endParaRPr lang="id-ID"/>
        </a:p>
      </dgm:t>
    </dgm:pt>
    <dgm:pt modelId="{035693BD-A316-4B2B-ACDA-547D289FF43D}" type="sibTrans" cxnId="{E304180F-E15C-44F5-BD6B-6E3ACE0B886C}">
      <dgm:prSet/>
      <dgm:spPr/>
      <dgm:t>
        <a:bodyPr/>
        <a:lstStyle/>
        <a:p>
          <a:endParaRPr lang="id-ID"/>
        </a:p>
      </dgm:t>
    </dgm:pt>
    <dgm:pt modelId="{3E0CB31E-95F2-44FD-9F8C-9232290D2154}" type="pres">
      <dgm:prSet presAssocID="{3F137349-5660-44BE-A72E-AF75C04F002F}" presName="cycle" presStyleCnt="0">
        <dgm:presLayoutVars>
          <dgm:dir/>
          <dgm:resizeHandles val="exact"/>
        </dgm:presLayoutVars>
      </dgm:prSet>
      <dgm:spPr/>
      <dgm:t>
        <a:bodyPr/>
        <a:lstStyle/>
        <a:p>
          <a:endParaRPr lang="id-ID"/>
        </a:p>
      </dgm:t>
    </dgm:pt>
    <dgm:pt modelId="{6F28AB54-F8D6-439E-87D1-A7856BBB2EB4}" type="pres">
      <dgm:prSet presAssocID="{F360F3AD-9EEC-4969-AE96-D85E60DBE94C}" presName="node" presStyleLbl="node1" presStyleIdx="0" presStyleCnt="3">
        <dgm:presLayoutVars>
          <dgm:bulletEnabled val="1"/>
        </dgm:presLayoutVars>
      </dgm:prSet>
      <dgm:spPr/>
      <dgm:t>
        <a:bodyPr/>
        <a:lstStyle/>
        <a:p>
          <a:endParaRPr lang="id-ID"/>
        </a:p>
      </dgm:t>
    </dgm:pt>
    <dgm:pt modelId="{D9FC93BA-D9AD-4BBA-B73F-BE162438206A}" type="pres">
      <dgm:prSet presAssocID="{F360F3AD-9EEC-4969-AE96-D85E60DBE94C}" presName="spNode" presStyleCnt="0"/>
      <dgm:spPr/>
    </dgm:pt>
    <dgm:pt modelId="{4035B5A2-3D40-468D-B996-C5DE42A58C0B}" type="pres">
      <dgm:prSet presAssocID="{206A3E1D-BB1E-4052-AD5E-C7DC6AA9DD23}" presName="sibTrans" presStyleLbl="sibTrans1D1" presStyleIdx="0" presStyleCnt="3"/>
      <dgm:spPr/>
      <dgm:t>
        <a:bodyPr/>
        <a:lstStyle/>
        <a:p>
          <a:endParaRPr lang="id-ID"/>
        </a:p>
      </dgm:t>
    </dgm:pt>
    <dgm:pt modelId="{6E8E46B1-CDB1-4443-9265-44D2D62AC50D}" type="pres">
      <dgm:prSet presAssocID="{7B45A410-C3D1-46E2-A85B-E5E585B520B6}" presName="node" presStyleLbl="node1" presStyleIdx="1" presStyleCnt="3">
        <dgm:presLayoutVars>
          <dgm:bulletEnabled val="1"/>
        </dgm:presLayoutVars>
      </dgm:prSet>
      <dgm:spPr/>
      <dgm:t>
        <a:bodyPr/>
        <a:lstStyle/>
        <a:p>
          <a:endParaRPr lang="id-ID"/>
        </a:p>
      </dgm:t>
    </dgm:pt>
    <dgm:pt modelId="{376340FF-8EF6-4AAA-AEDC-FFFA912DBCD1}" type="pres">
      <dgm:prSet presAssocID="{7B45A410-C3D1-46E2-A85B-E5E585B520B6}" presName="spNode" presStyleCnt="0"/>
      <dgm:spPr/>
    </dgm:pt>
    <dgm:pt modelId="{149200D3-3502-4552-9868-3DCD5B1B1A8B}" type="pres">
      <dgm:prSet presAssocID="{7B299111-8BFE-4CA9-A1D7-00CCE1F92261}" presName="sibTrans" presStyleLbl="sibTrans1D1" presStyleIdx="1" presStyleCnt="3"/>
      <dgm:spPr/>
      <dgm:t>
        <a:bodyPr/>
        <a:lstStyle/>
        <a:p>
          <a:endParaRPr lang="id-ID"/>
        </a:p>
      </dgm:t>
    </dgm:pt>
    <dgm:pt modelId="{6A12357D-8ECE-4B9A-8CEB-D6DFA56640B8}" type="pres">
      <dgm:prSet presAssocID="{88A1DBB3-7976-4D57-B2C4-48AAFEE98E5C}" presName="node" presStyleLbl="node1" presStyleIdx="2" presStyleCnt="3">
        <dgm:presLayoutVars>
          <dgm:bulletEnabled val="1"/>
        </dgm:presLayoutVars>
      </dgm:prSet>
      <dgm:spPr/>
      <dgm:t>
        <a:bodyPr/>
        <a:lstStyle/>
        <a:p>
          <a:endParaRPr lang="id-ID"/>
        </a:p>
      </dgm:t>
    </dgm:pt>
    <dgm:pt modelId="{AB182BCD-A524-420C-9B9A-02D681B9D3D0}" type="pres">
      <dgm:prSet presAssocID="{88A1DBB3-7976-4D57-B2C4-48AAFEE98E5C}" presName="spNode" presStyleCnt="0"/>
      <dgm:spPr/>
    </dgm:pt>
    <dgm:pt modelId="{8B240059-9BC9-400C-9173-0FFA06F8D60B}" type="pres">
      <dgm:prSet presAssocID="{035693BD-A316-4B2B-ACDA-547D289FF43D}" presName="sibTrans" presStyleLbl="sibTrans1D1" presStyleIdx="2" presStyleCnt="3"/>
      <dgm:spPr/>
      <dgm:t>
        <a:bodyPr/>
        <a:lstStyle/>
        <a:p>
          <a:endParaRPr lang="id-ID"/>
        </a:p>
      </dgm:t>
    </dgm:pt>
  </dgm:ptLst>
  <dgm:cxnLst>
    <dgm:cxn modelId="{E62BC3E0-BC37-4E43-9869-650DA7169E21}" type="presOf" srcId="{F360F3AD-9EEC-4969-AE96-D85E60DBE94C}" destId="{6F28AB54-F8D6-439E-87D1-A7856BBB2EB4}" srcOrd="0" destOrd="0" presId="urn:microsoft.com/office/officeart/2005/8/layout/cycle6"/>
    <dgm:cxn modelId="{E304180F-E15C-44F5-BD6B-6E3ACE0B886C}" srcId="{3F137349-5660-44BE-A72E-AF75C04F002F}" destId="{88A1DBB3-7976-4D57-B2C4-48AAFEE98E5C}" srcOrd="2" destOrd="0" parTransId="{C716C329-ED82-4D20-8F34-2098DEC6208B}" sibTransId="{035693BD-A316-4B2B-ACDA-547D289FF43D}"/>
    <dgm:cxn modelId="{B3D12A60-9A77-46EB-B53F-D8CC136EB7CF}" type="presOf" srcId="{206A3E1D-BB1E-4052-AD5E-C7DC6AA9DD23}" destId="{4035B5A2-3D40-468D-B996-C5DE42A58C0B}" srcOrd="0" destOrd="0" presId="urn:microsoft.com/office/officeart/2005/8/layout/cycle6"/>
    <dgm:cxn modelId="{6481B366-C1D5-44F1-85B1-B98FD2065115}" type="presOf" srcId="{035693BD-A316-4B2B-ACDA-547D289FF43D}" destId="{8B240059-9BC9-400C-9173-0FFA06F8D60B}" srcOrd="0" destOrd="0" presId="urn:microsoft.com/office/officeart/2005/8/layout/cycle6"/>
    <dgm:cxn modelId="{5A58F267-CF15-4BBD-B438-11A239FA9676}" type="presOf" srcId="{7B45A410-C3D1-46E2-A85B-E5E585B520B6}" destId="{6E8E46B1-CDB1-4443-9265-44D2D62AC50D}" srcOrd="0" destOrd="0" presId="urn:microsoft.com/office/officeart/2005/8/layout/cycle6"/>
    <dgm:cxn modelId="{3B6507F0-AEAF-40EC-B6FC-3AADAC3B6B11}" type="presOf" srcId="{88A1DBB3-7976-4D57-B2C4-48AAFEE98E5C}" destId="{6A12357D-8ECE-4B9A-8CEB-D6DFA56640B8}" srcOrd="0" destOrd="0" presId="urn:microsoft.com/office/officeart/2005/8/layout/cycle6"/>
    <dgm:cxn modelId="{139E1495-D661-4296-91DC-1E555E1316C1}" srcId="{3F137349-5660-44BE-A72E-AF75C04F002F}" destId="{F360F3AD-9EEC-4969-AE96-D85E60DBE94C}" srcOrd="0" destOrd="0" parTransId="{03E59FAC-FE71-449E-A269-04856B5A7C95}" sibTransId="{206A3E1D-BB1E-4052-AD5E-C7DC6AA9DD23}"/>
    <dgm:cxn modelId="{BC6A19B0-0C6E-49BE-824A-ED0CBF9A86CD}" srcId="{3F137349-5660-44BE-A72E-AF75C04F002F}" destId="{7B45A410-C3D1-46E2-A85B-E5E585B520B6}" srcOrd="1" destOrd="0" parTransId="{6F76005E-D247-4EC0-996D-E0FC0960A40A}" sibTransId="{7B299111-8BFE-4CA9-A1D7-00CCE1F92261}"/>
    <dgm:cxn modelId="{8D8E804E-EC3A-41A9-A96C-1D2799F36C49}" type="presOf" srcId="{3F137349-5660-44BE-A72E-AF75C04F002F}" destId="{3E0CB31E-95F2-44FD-9F8C-9232290D2154}" srcOrd="0" destOrd="0" presId="urn:microsoft.com/office/officeart/2005/8/layout/cycle6"/>
    <dgm:cxn modelId="{6D6B2B0B-EDF5-4541-AE57-4C1DF2285A16}" type="presOf" srcId="{7B299111-8BFE-4CA9-A1D7-00CCE1F92261}" destId="{149200D3-3502-4552-9868-3DCD5B1B1A8B}" srcOrd="0" destOrd="0" presId="urn:microsoft.com/office/officeart/2005/8/layout/cycle6"/>
    <dgm:cxn modelId="{C2833B43-C67F-4A30-835C-84FAB0091CCE}" type="presParOf" srcId="{3E0CB31E-95F2-44FD-9F8C-9232290D2154}" destId="{6F28AB54-F8D6-439E-87D1-A7856BBB2EB4}" srcOrd="0" destOrd="0" presId="urn:microsoft.com/office/officeart/2005/8/layout/cycle6"/>
    <dgm:cxn modelId="{62B100A5-4BC1-4D28-8069-CCAA241DDFCA}" type="presParOf" srcId="{3E0CB31E-95F2-44FD-9F8C-9232290D2154}" destId="{D9FC93BA-D9AD-4BBA-B73F-BE162438206A}" srcOrd="1" destOrd="0" presId="urn:microsoft.com/office/officeart/2005/8/layout/cycle6"/>
    <dgm:cxn modelId="{E23F44CD-CF05-4DAB-BE4E-8D8D80064A64}" type="presParOf" srcId="{3E0CB31E-95F2-44FD-9F8C-9232290D2154}" destId="{4035B5A2-3D40-468D-B996-C5DE42A58C0B}" srcOrd="2" destOrd="0" presId="urn:microsoft.com/office/officeart/2005/8/layout/cycle6"/>
    <dgm:cxn modelId="{434D70BA-AF01-4DFB-831B-C376A7C0B61E}" type="presParOf" srcId="{3E0CB31E-95F2-44FD-9F8C-9232290D2154}" destId="{6E8E46B1-CDB1-4443-9265-44D2D62AC50D}" srcOrd="3" destOrd="0" presId="urn:microsoft.com/office/officeart/2005/8/layout/cycle6"/>
    <dgm:cxn modelId="{9AA7DDED-9652-4429-A084-45CD2D0ABD84}" type="presParOf" srcId="{3E0CB31E-95F2-44FD-9F8C-9232290D2154}" destId="{376340FF-8EF6-4AAA-AEDC-FFFA912DBCD1}" srcOrd="4" destOrd="0" presId="urn:microsoft.com/office/officeart/2005/8/layout/cycle6"/>
    <dgm:cxn modelId="{A1C18059-543B-4F79-8C14-780654B9282E}" type="presParOf" srcId="{3E0CB31E-95F2-44FD-9F8C-9232290D2154}" destId="{149200D3-3502-4552-9868-3DCD5B1B1A8B}" srcOrd="5" destOrd="0" presId="urn:microsoft.com/office/officeart/2005/8/layout/cycle6"/>
    <dgm:cxn modelId="{DCD52631-FAB2-43C8-AEEE-772223B331A6}" type="presParOf" srcId="{3E0CB31E-95F2-44FD-9F8C-9232290D2154}" destId="{6A12357D-8ECE-4B9A-8CEB-D6DFA56640B8}" srcOrd="6" destOrd="0" presId="urn:microsoft.com/office/officeart/2005/8/layout/cycle6"/>
    <dgm:cxn modelId="{F84FB9CD-3380-4FA0-9961-D5A33D349EDA}" type="presParOf" srcId="{3E0CB31E-95F2-44FD-9F8C-9232290D2154}" destId="{AB182BCD-A524-420C-9B9A-02D681B9D3D0}" srcOrd="7" destOrd="0" presId="urn:microsoft.com/office/officeart/2005/8/layout/cycle6"/>
    <dgm:cxn modelId="{FDFCE799-2ACA-4C59-B164-13F2FA1E2EBF}" type="presParOf" srcId="{3E0CB31E-95F2-44FD-9F8C-9232290D2154}" destId="{8B240059-9BC9-400C-9173-0FFA06F8D60B}"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FDCB06-9B62-412F-9497-ADCBA8241AF0}" type="doc">
      <dgm:prSet loTypeId="urn:microsoft.com/office/officeart/2005/8/layout/cycle5" loCatId="cycle" qsTypeId="urn:microsoft.com/office/officeart/2005/8/quickstyle/simple1" qsCatId="simple" csTypeId="urn:microsoft.com/office/officeart/2005/8/colors/colorful1" csCatId="colorful" phldr="1"/>
      <dgm:spPr/>
    </dgm:pt>
    <dgm:pt modelId="{2559323D-5E67-4005-AFD1-AF1F5C7515E6}">
      <dgm:prSet phldrT="[Text]"/>
      <dgm:spPr/>
      <dgm:t>
        <a:bodyPr/>
        <a:lstStyle/>
        <a:p>
          <a:r>
            <a:rPr lang="id-ID" dirty="0" smtClean="0"/>
            <a:t>Planning</a:t>
          </a:r>
          <a:endParaRPr lang="id-ID" dirty="0"/>
        </a:p>
      </dgm:t>
    </dgm:pt>
    <dgm:pt modelId="{C3CB9F76-0F9D-4E72-9A98-691CFBE9887D}" type="parTrans" cxnId="{FAB5493C-52F3-43B1-BB78-FA0E6BBC3762}">
      <dgm:prSet/>
      <dgm:spPr/>
      <dgm:t>
        <a:bodyPr/>
        <a:lstStyle/>
        <a:p>
          <a:endParaRPr lang="id-ID"/>
        </a:p>
      </dgm:t>
    </dgm:pt>
    <dgm:pt modelId="{4AA45AB8-4D9E-4E1C-A4ED-223070E3DE37}" type="sibTrans" cxnId="{FAB5493C-52F3-43B1-BB78-FA0E6BBC3762}">
      <dgm:prSet/>
      <dgm:spPr/>
      <dgm:t>
        <a:bodyPr/>
        <a:lstStyle/>
        <a:p>
          <a:endParaRPr lang="id-ID"/>
        </a:p>
      </dgm:t>
    </dgm:pt>
    <dgm:pt modelId="{7C590487-A180-47DF-A2E9-D8699DBE0075}">
      <dgm:prSet phldrT="[Text]"/>
      <dgm:spPr/>
      <dgm:t>
        <a:bodyPr/>
        <a:lstStyle/>
        <a:p>
          <a:r>
            <a:rPr lang="id-ID" dirty="0" smtClean="0"/>
            <a:t>Design</a:t>
          </a:r>
          <a:endParaRPr lang="id-ID" dirty="0"/>
        </a:p>
      </dgm:t>
    </dgm:pt>
    <dgm:pt modelId="{8E96F7BF-B24B-46F6-9381-79F94E57B350}" type="parTrans" cxnId="{BE92D4AE-3B74-4016-867D-DDF5265509FF}">
      <dgm:prSet/>
      <dgm:spPr/>
      <dgm:t>
        <a:bodyPr/>
        <a:lstStyle/>
        <a:p>
          <a:endParaRPr lang="id-ID"/>
        </a:p>
      </dgm:t>
    </dgm:pt>
    <dgm:pt modelId="{3DB2F847-0B48-4485-85A8-479D33EC4A21}" type="sibTrans" cxnId="{BE92D4AE-3B74-4016-867D-DDF5265509FF}">
      <dgm:prSet/>
      <dgm:spPr/>
      <dgm:t>
        <a:bodyPr/>
        <a:lstStyle/>
        <a:p>
          <a:endParaRPr lang="id-ID"/>
        </a:p>
      </dgm:t>
    </dgm:pt>
    <dgm:pt modelId="{B0ECEB3E-8157-4BF3-9421-06EFD243C298}">
      <dgm:prSet phldrT="[Text]"/>
      <dgm:spPr/>
      <dgm:t>
        <a:bodyPr/>
        <a:lstStyle/>
        <a:p>
          <a:r>
            <a:rPr lang="id-ID" dirty="0" smtClean="0"/>
            <a:t>Implementation</a:t>
          </a:r>
          <a:endParaRPr lang="id-ID" dirty="0"/>
        </a:p>
      </dgm:t>
    </dgm:pt>
    <dgm:pt modelId="{209E9489-A196-4324-9939-03CCDA9B87E0}" type="parTrans" cxnId="{B25960B5-E007-49C0-BA8E-8058DB65D5E9}">
      <dgm:prSet/>
      <dgm:spPr/>
      <dgm:t>
        <a:bodyPr/>
        <a:lstStyle/>
        <a:p>
          <a:endParaRPr lang="id-ID"/>
        </a:p>
      </dgm:t>
    </dgm:pt>
    <dgm:pt modelId="{22A2965C-C7EE-48EF-94C5-D9B4437D2155}" type="sibTrans" cxnId="{B25960B5-E007-49C0-BA8E-8058DB65D5E9}">
      <dgm:prSet/>
      <dgm:spPr/>
      <dgm:t>
        <a:bodyPr/>
        <a:lstStyle/>
        <a:p>
          <a:endParaRPr lang="id-ID"/>
        </a:p>
      </dgm:t>
    </dgm:pt>
    <dgm:pt modelId="{FFB285FB-EFC3-4FA0-B0BB-0E63C3E6D9D3}">
      <dgm:prSet phldrT="[Text]"/>
      <dgm:spPr/>
      <dgm:t>
        <a:bodyPr/>
        <a:lstStyle/>
        <a:p>
          <a:r>
            <a:rPr lang="id-ID" dirty="0" smtClean="0"/>
            <a:t>Analysis</a:t>
          </a:r>
          <a:endParaRPr lang="id-ID" dirty="0"/>
        </a:p>
      </dgm:t>
    </dgm:pt>
    <dgm:pt modelId="{78BCB05B-3ED7-4F53-9D20-20966A721D18}" type="parTrans" cxnId="{4F25FCFA-980E-446B-9C70-ABBF48A6A7B3}">
      <dgm:prSet/>
      <dgm:spPr/>
      <dgm:t>
        <a:bodyPr/>
        <a:lstStyle/>
        <a:p>
          <a:endParaRPr lang="id-ID"/>
        </a:p>
      </dgm:t>
    </dgm:pt>
    <dgm:pt modelId="{D9007596-2BF0-41AF-840C-B8FE16809724}" type="sibTrans" cxnId="{4F25FCFA-980E-446B-9C70-ABBF48A6A7B3}">
      <dgm:prSet/>
      <dgm:spPr/>
      <dgm:t>
        <a:bodyPr/>
        <a:lstStyle/>
        <a:p>
          <a:endParaRPr lang="id-ID"/>
        </a:p>
      </dgm:t>
    </dgm:pt>
    <dgm:pt modelId="{3C744419-9B37-4AD6-B64B-A963C8FE7B88}" type="pres">
      <dgm:prSet presAssocID="{B4FDCB06-9B62-412F-9497-ADCBA8241AF0}" presName="cycle" presStyleCnt="0">
        <dgm:presLayoutVars>
          <dgm:dir/>
          <dgm:resizeHandles val="exact"/>
        </dgm:presLayoutVars>
      </dgm:prSet>
      <dgm:spPr/>
    </dgm:pt>
    <dgm:pt modelId="{0F1BAD8B-F18F-4285-BEF0-C4DEBFF414A3}" type="pres">
      <dgm:prSet presAssocID="{2559323D-5E67-4005-AFD1-AF1F5C7515E6}" presName="node" presStyleLbl="node1" presStyleIdx="0" presStyleCnt="4">
        <dgm:presLayoutVars>
          <dgm:bulletEnabled val="1"/>
        </dgm:presLayoutVars>
      </dgm:prSet>
      <dgm:spPr/>
      <dgm:t>
        <a:bodyPr/>
        <a:lstStyle/>
        <a:p>
          <a:endParaRPr lang="id-ID"/>
        </a:p>
      </dgm:t>
    </dgm:pt>
    <dgm:pt modelId="{2F79BD15-8E0A-42C2-A1FC-C7760E4BAF2F}" type="pres">
      <dgm:prSet presAssocID="{2559323D-5E67-4005-AFD1-AF1F5C7515E6}" presName="spNode" presStyleCnt="0"/>
      <dgm:spPr/>
    </dgm:pt>
    <dgm:pt modelId="{D6AFAA87-8991-4723-88DC-33AE84705B78}" type="pres">
      <dgm:prSet presAssocID="{4AA45AB8-4D9E-4E1C-A4ED-223070E3DE37}" presName="sibTrans" presStyleLbl="sibTrans1D1" presStyleIdx="0" presStyleCnt="4"/>
      <dgm:spPr/>
      <dgm:t>
        <a:bodyPr/>
        <a:lstStyle/>
        <a:p>
          <a:endParaRPr lang="id-ID"/>
        </a:p>
      </dgm:t>
    </dgm:pt>
    <dgm:pt modelId="{00080E3B-C2E8-420A-B657-B4B702847638}" type="pres">
      <dgm:prSet presAssocID="{FFB285FB-EFC3-4FA0-B0BB-0E63C3E6D9D3}" presName="node" presStyleLbl="node1" presStyleIdx="1" presStyleCnt="4">
        <dgm:presLayoutVars>
          <dgm:bulletEnabled val="1"/>
        </dgm:presLayoutVars>
      </dgm:prSet>
      <dgm:spPr/>
      <dgm:t>
        <a:bodyPr/>
        <a:lstStyle/>
        <a:p>
          <a:endParaRPr lang="id-ID"/>
        </a:p>
      </dgm:t>
    </dgm:pt>
    <dgm:pt modelId="{B22D7EBB-0B34-4FC4-B195-CA0524A23DA5}" type="pres">
      <dgm:prSet presAssocID="{FFB285FB-EFC3-4FA0-B0BB-0E63C3E6D9D3}" presName="spNode" presStyleCnt="0"/>
      <dgm:spPr/>
    </dgm:pt>
    <dgm:pt modelId="{35BDFEC6-2198-40B8-9BE4-A6F099DD0C7B}" type="pres">
      <dgm:prSet presAssocID="{D9007596-2BF0-41AF-840C-B8FE16809724}" presName="sibTrans" presStyleLbl="sibTrans1D1" presStyleIdx="1" presStyleCnt="4"/>
      <dgm:spPr/>
      <dgm:t>
        <a:bodyPr/>
        <a:lstStyle/>
        <a:p>
          <a:endParaRPr lang="id-ID"/>
        </a:p>
      </dgm:t>
    </dgm:pt>
    <dgm:pt modelId="{B1371701-EF0E-43AC-B9F8-4F2D981A3057}" type="pres">
      <dgm:prSet presAssocID="{7C590487-A180-47DF-A2E9-D8699DBE0075}" presName="node" presStyleLbl="node1" presStyleIdx="2" presStyleCnt="4">
        <dgm:presLayoutVars>
          <dgm:bulletEnabled val="1"/>
        </dgm:presLayoutVars>
      </dgm:prSet>
      <dgm:spPr/>
      <dgm:t>
        <a:bodyPr/>
        <a:lstStyle/>
        <a:p>
          <a:endParaRPr lang="id-ID"/>
        </a:p>
      </dgm:t>
    </dgm:pt>
    <dgm:pt modelId="{B00BBB6D-BC65-49AF-8FBF-DE3900E43909}" type="pres">
      <dgm:prSet presAssocID="{7C590487-A180-47DF-A2E9-D8699DBE0075}" presName="spNode" presStyleCnt="0"/>
      <dgm:spPr/>
    </dgm:pt>
    <dgm:pt modelId="{0BA3B993-6103-4789-AC08-4C1FCF69AF83}" type="pres">
      <dgm:prSet presAssocID="{3DB2F847-0B48-4485-85A8-479D33EC4A21}" presName="sibTrans" presStyleLbl="sibTrans1D1" presStyleIdx="2" presStyleCnt="4"/>
      <dgm:spPr/>
      <dgm:t>
        <a:bodyPr/>
        <a:lstStyle/>
        <a:p>
          <a:endParaRPr lang="id-ID"/>
        </a:p>
      </dgm:t>
    </dgm:pt>
    <dgm:pt modelId="{D58429FA-0361-44E3-BC1A-59E300EAB1F6}" type="pres">
      <dgm:prSet presAssocID="{B0ECEB3E-8157-4BF3-9421-06EFD243C298}" presName="node" presStyleLbl="node1" presStyleIdx="3" presStyleCnt="4">
        <dgm:presLayoutVars>
          <dgm:bulletEnabled val="1"/>
        </dgm:presLayoutVars>
      </dgm:prSet>
      <dgm:spPr/>
      <dgm:t>
        <a:bodyPr/>
        <a:lstStyle/>
        <a:p>
          <a:endParaRPr lang="id-ID"/>
        </a:p>
      </dgm:t>
    </dgm:pt>
    <dgm:pt modelId="{76DFC022-F822-475D-BF30-8EC8D6A09B17}" type="pres">
      <dgm:prSet presAssocID="{B0ECEB3E-8157-4BF3-9421-06EFD243C298}" presName="spNode" presStyleCnt="0"/>
      <dgm:spPr/>
    </dgm:pt>
    <dgm:pt modelId="{6D66D8A6-2E51-4BA3-B48C-AC7F06670589}" type="pres">
      <dgm:prSet presAssocID="{22A2965C-C7EE-48EF-94C5-D9B4437D2155}" presName="sibTrans" presStyleLbl="sibTrans1D1" presStyleIdx="3" presStyleCnt="4"/>
      <dgm:spPr/>
      <dgm:t>
        <a:bodyPr/>
        <a:lstStyle/>
        <a:p>
          <a:endParaRPr lang="id-ID"/>
        </a:p>
      </dgm:t>
    </dgm:pt>
  </dgm:ptLst>
  <dgm:cxnLst>
    <dgm:cxn modelId="{384EF7CC-3202-4C6D-B960-8E6860E7D266}" type="presOf" srcId="{4AA45AB8-4D9E-4E1C-A4ED-223070E3DE37}" destId="{D6AFAA87-8991-4723-88DC-33AE84705B78}" srcOrd="0" destOrd="0" presId="urn:microsoft.com/office/officeart/2005/8/layout/cycle5"/>
    <dgm:cxn modelId="{94393172-8A94-4230-861A-2466D7DD088E}" type="presOf" srcId="{2559323D-5E67-4005-AFD1-AF1F5C7515E6}" destId="{0F1BAD8B-F18F-4285-BEF0-C4DEBFF414A3}" srcOrd="0" destOrd="0" presId="urn:microsoft.com/office/officeart/2005/8/layout/cycle5"/>
    <dgm:cxn modelId="{9FDF4EF2-00FA-4CAC-B9B8-AD6900DA00A7}" type="presOf" srcId="{D9007596-2BF0-41AF-840C-B8FE16809724}" destId="{35BDFEC6-2198-40B8-9BE4-A6F099DD0C7B}" srcOrd="0" destOrd="0" presId="urn:microsoft.com/office/officeart/2005/8/layout/cycle5"/>
    <dgm:cxn modelId="{6030A63B-E1CD-4072-952F-C09FF97E941D}" type="presOf" srcId="{7C590487-A180-47DF-A2E9-D8699DBE0075}" destId="{B1371701-EF0E-43AC-B9F8-4F2D981A3057}" srcOrd="0" destOrd="0" presId="urn:microsoft.com/office/officeart/2005/8/layout/cycle5"/>
    <dgm:cxn modelId="{FAB5493C-52F3-43B1-BB78-FA0E6BBC3762}" srcId="{B4FDCB06-9B62-412F-9497-ADCBA8241AF0}" destId="{2559323D-5E67-4005-AFD1-AF1F5C7515E6}" srcOrd="0" destOrd="0" parTransId="{C3CB9F76-0F9D-4E72-9A98-691CFBE9887D}" sibTransId="{4AA45AB8-4D9E-4E1C-A4ED-223070E3DE37}"/>
    <dgm:cxn modelId="{BE92D4AE-3B74-4016-867D-DDF5265509FF}" srcId="{B4FDCB06-9B62-412F-9497-ADCBA8241AF0}" destId="{7C590487-A180-47DF-A2E9-D8699DBE0075}" srcOrd="2" destOrd="0" parTransId="{8E96F7BF-B24B-46F6-9381-79F94E57B350}" sibTransId="{3DB2F847-0B48-4485-85A8-479D33EC4A21}"/>
    <dgm:cxn modelId="{44FD454C-0CA5-4505-97D0-F36668A6F366}" type="presOf" srcId="{B4FDCB06-9B62-412F-9497-ADCBA8241AF0}" destId="{3C744419-9B37-4AD6-B64B-A963C8FE7B88}" srcOrd="0" destOrd="0" presId="urn:microsoft.com/office/officeart/2005/8/layout/cycle5"/>
    <dgm:cxn modelId="{9BBB2A26-75E6-47EF-9164-F3B4B155330F}" type="presOf" srcId="{B0ECEB3E-8157-4BF3-9421-06EFD243C298}" destId="{D58429FA-0361-44E3-BC1A-59E300EAB1F6}" srcOrd="0" destOrd="0" presId="urn:microsoft.com/office/officeart/2005/8/layout/cycle5"/>
    <dgm:cxn modelId="{9A1B88D6-CD14-4901-83C2-BF197C991388}" type="presOf" srcId="{22A2965C-C7EE-48EF-94C5-D9B4437D2155}" destId="{6D66D8A6-2E51-4BA3-B48C-AC7F06670589}" srcOrd="0" destOrd="0" presId="urn:microsoft.com/office/officeart/2005/8/layout/cycle5"/>
    <dgm:cxn modelId="{C08C2689-F88B-4DCF-91D8-9CE5F946330A}" type="presOf" srcId="{FFB285FB-EFC3-4FA0-B0BB-0E63C3E6D9D3}" destId="{00080E3B-C2E8-420A-B657-B4B702847638}" srcOrd="0" destOrd="0" presId="urn:microsoft.com/office/officeart/2005/8/layout/cycle5"/>
    <dgm:cxn modelId="{4F25FCFA-980E-446B-9C70-ABBF48A6A7B3}" srcId="{B4FDCB06-9B62-412F-9497-ADCBA8241AF0}" destId="{FFB285FB-EFC3-4FA0-B0BB-0E63C3E6D9D3}" srcOrd="1" destOrd="0" parTransId="{78BCB05B-3ED7-4F53-9D20-20966A721D18}" sibTransId="{D9007596-2BF0-41AF-840C-B8FE16809724}"/>
    <dgm:cxn modelId="{DAA7F537-C1EE-4686-B555-135F3059338B}" type="presOf" srcId="{3DB2F847-0B48-4485-85A8-479D33EC4A21}" destId="{0BA3B993-6103-4789-AC08-4C1FCF69AF83}" srcOrd="0" destOrd="0" presId="urn:microsoft.com/office/officeart/2005/8/layout/cycle5"/>
    <dgm:cxn modelId="{B25960B5-E007-49C0-BA8E-8058DB65D5E9}" srcId="{B4FDCB06-9B62-412F-9497-ADCBA8241AF0}" destId="{B0ECEB3E-8157-4BF3-9421-06EFD243C298}" srcOrd="3" destOrd="0" parTransId="{209E9489-A196-4324-9939-03CCDA9B87E0}" sibTransId="{22A2965C-C7EE-48EF-94C5-D9B4437D2155}"/>
    <dgm:cxn modelId="{041AD443-B49E-42CB-8C50-986332FDC031}" type="presParOf" srcId="{3C744419-9B37-4AD6-B64B-A963C8FE7B88}" destId="{0F1BAD8B-F18F-4285-BEF0-C4DEBFF414A3}" srcOrd="0" destOrd="0" presId="urn:microsoft.com/office/officeart/2005/8/layout/cycle5"/>
    <dgm:cxn modelId="{1FC152D8-6C83-41B1-85B3-E56EB7711F8A}" type="presParOf" srcId="{3C744419-9B37-4AD6-B64B-A963C8FE7B88}" destId="{2F79BD15-8E0A-42C2-A1FC-C7760E4BAF2F}" srcOrd="1" destOrd="0" presId="urn:microsoft.com/office/officeart/2005/8/layout/cycle5"/>
    <dgm:cxn modelId="{0A419CAE-D60A-49F8-8E7E-2DCBE5B492EE}" type="presParOf" srcId="{3C744419-9B37-4AD6-B64B-A963C8FE7B88}" destId="{D6AFAA87-8991-4723-88DC-33AE84705B78}" srcOrd="2" destOrd="0" presId="urn:microsoft.com/office/officeart/2005/8/layout/cycle5"/>
    <dgm:cxn modelId="{8E5C4A6B-2CEB-42C6-8EDA-200EE8FB5758}" type="presParOf" srcId="{3C744419-9B37-4AD6-B64B-A963C8FE7B88}" destId="{00080E3B-C2E8-420A-B657-B4B702847638}" srcOrd="3" destOrd="0" presId="urn:microsoft.com/office/officeart/2005/8/layout/cycle5"/>
    <dgm:cxn modelId="{76651D99-B404-4A12-B38F-E47E3646CB25}" type="presParOf" srcId="{3C744419-9B37-4AD6-B64B-A963C8FE7B88}" destId="{B22D7EBB-0B34-4FC4-B195-CA0524A23DA5}" srcOrd="4" destOrd="0" presId="urn:microsoft.com/office/officeart/2005/8/layout/cycle5"/>
    <dgm:cxn modelId="{FF308205-A736-44FC-BC81-852EB99500DB}" type="presParOf" srcId="{3C744419-9B37-4AD6-B64B-A963C8FE7B88}" destId="{35BDFEC6-2198-40B8-9BE4-A6F099DD0C7B}" srcOrd="5" destOrd="0" presId="urn:microsoft.com/office/officeart/2005/8/layout/cycle5"/>
    <dgm:cxn modelId="{58553FCA-12CE-4A93-B9BE-AF6DEE169385}" type="presParOf" srcId="{3C744419-9B37-4AD6-B64B-A963C8FE7B88}" destId="{B1371701-EF0E-43AC-B9F8-4F2D981A3057}" srcOrd="6" destOrd="0" presId="urn:microsoft.com/office/officeart/2005/8/layout/cycle5"/>
    <dgm:cxn modelId="{F544F150-CD82-434F-9407-B3B024400590}" type="presParOf" srcId="{3C744419-9B37-4AD6-B64B-A963C8FE7B88}" destId="{B00BBB6D-BC65-49AF-8FBF-DE3900E43909}" srcOrd="7" destOrd="0" presId="urn:microsoft.com/office/officeart/2005/8/layout/cycle5"/>
    <dgm:cxn modelId="{E04880D6-52C4-40F6-B9F3-46DD4CBD234C}" type="presParOf" srcId="{3C744419-9B37-4AD6-B64B-A963C8FE7B88}" destId="{0BA3B993-6103-4789-AC08-4C1FCF69AF83}" srcOrd="8" destOrd="0" presId="urn:microsoft.com/office/officeart/2005/8/layout/cycle5"/>
    <dgm:cxn modelId="{88DC26E8-C9C2-432B-99CA-1C454D67CF94}" type="presParOf" srcId="{3C744419-9B37-4AD6-B64B-A963C8FE7B88}" destId="{D58429FA-0361-44E3-BC1A-59E300EAB1F6}" srcOrd="9" destOrd="0" presId="urn:microsoft.com/office/officeart/2005/8/layout/cycle5"/>
    <dgm:cxn modelId="{5B403E00-4E0A-4A04-AD84-7672D12BACE5}" type="presParOf" srcId="{3C744419-9B37-4AD6-B64B-A963C8FE7B88}" destId="{76DFC022-F822-475D-BF30-8EC8D6A09B17}" srcOrd="10" destOrd="0" presId="urn:microsoft.com/office/officeart/2005/8/layout/cycle5"/>
    <dgm:cxn modelId="{AFC9C203-FFAC-4B91-B0B9-7E2A68BBDBE0}" type="presParOf" srcId="{3C744419-9B37-4AD6-B64B-A963C8FE7B88}" destId="{6D66D8A6-2E51-4BA3-B48C-AC7F0667058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3B738B-FE23-4880-8F1C-9BD8A632FAFF}"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id-ID"/>
        </a:p>
      </dgm:t>
    </dgm:pt>
    <dgm:pt modelId="{1428789D-5D23-471C-8B5C-3D83E05F1ABA}">
      <dgm:prSet phldrT="[Text]" custT="1"/>
      <dgm:spPr/>
      <dgm:t>
        <a:bodyPr/>
        <a:lstStyle/>
        <a:p>
          <a:r>
            <a:rPr lang="en-US" sz="2200" b="1" dirty="0" smtClean="0"/>
            <a:t>1. Simply </a:t>
          </a:r>
          <a:r>
            <a:rPr lang="id-ID" sz="2200" b="1" dirty="0" smtClean="0"/>
            <a:t>M</a:t>
          </a:r>
          <a:r>
            <a:rPr lang="en-US" sz="2200" b="1" dirty="0" err="1" smtClean="0"/>
            <a:t>ethod</a:t>
          </a:r>
          <a:endParaRPr lang="id-ID" sz="2200" b="1" dirty="0" smtClean="0"/>
        </a:p>
        <a:p>
          <a:r>
            <a:rPr lang="id-ID" sz="1600" dirty="0" smtClean="0"/>
            <a:t>(Industry </a:t>
          </a:r>
          <a:r>
            <a:rPr lang="en-US" sz="1600" dirty="0" err="1" smtClean="0"/>
            <a:t>Std</a:t>
          </a:r>
          <a:r>
            <a:rPr lang="en-US" sz="1600" dirty="0" smtClean="0"/>
            <a:t> </a:t>
          </a:r>
          <a:r>
            <a:rPr lang="id-ID" sz="1600" dirty="0" err="1" smtClean="0"/>
            <a:t>Percentages</a:t>
          </a:r>
          <a:r>
            <a:rPr lang="id-ID" sz="1600" dirty="0" smtClean="0"/>
            <a:t>)</a:t>
          </a:r>
          <a:r>
            <a:rPr lang="en-US" sz="1600" dirty="0" smtClean="0"/>
            <a:t> </a:t>
          </a:r>
          <a:endParaRPr lang="id-ID" sz="1600" dirty="0"/>
        </a:p>
      </dgm:t>
    </dgm:pt>
    <dgm:pt modelId="{DB3F214E-D042-4440-AF91-CAD3AE478432}" type="parTrans" cxnId="{40CC9A9F-4C37-4229-8FCE-603B65BCC062}">
      <dgm:prSet/>
      <dgm:spPr/>
      <dgm:t>
        <a:bodyPr/>
        <a:lstStyle/>
        <a:p>
          <a:endParaRPr lang="id-ID"/>
        </a:p>
      </dgm:t>
    </dgm:pt>
    <dgm:pt modelId="{45BEB9C2-1414-449F-BC9C-11679C408D34}" type="sibTrans" cxnId="{40CC9A9F-4C37-4229-8FCE-603B65BCC062}">
      <dgm:prSet/>
      <dgm:spPr/>
      <dgm:t>
        <a:bodyPr/>
        <a:lstStyle/>
        <a:p>
          <a:endParaRPr lang="id-ID"/>
        </a:p>
      </dgm:t>
    </dgm:pt>
    <dgm:pt modelId="{CBDD316D-5CF2-4EC5-8131-349C7E09612F}">
      <dgm:prSet phldrT="[Text]" custT="1"/>
      <dgm:spPr/>
      <dgm:t>
        <a:bodyPr/>
        <a:lstStyle/>
        <a:p>
          <a:r>
            <a:rPr lang="en-US" sz="1600" dirty="0" smtClean="0"/>
            <a:t>Use the time spent for planning</a:t>
          </a:r>
          <a:endParaRPr lang="id-ID" sz="1600" dirty="0"/>
        </a:p>
      </dgm:t>
    </dgm:pt>
    <dgm:pt modelId="{43CFC707-3AC9-4F09-B0FE-A5E0FC224A92}" type="parTrans" cxnId="{92D0E9A3-39B3-4235-B35D-8EBBA43BB8E6}">
      <dgm:prSet/>
      <dgm:spPr/>
      <dgm:t>
        <a:bodyPr/>
        <a:lstStyle/>
        <a:p>
          <a:endParaRPr lang="id-ID"/>
        </a:p>
      </dgm:t>
    </dgm:pt>
    <dgm:pt modelId="{289C391A-8188-4BD6-9379-0D65FDDFBE0C}" type="sibTrans" cxnId="{92D0E9A3-39B3-4235-B35D-8EBBA43BB8E6}">
      <dgm:prSet/>
      <dgm:spPr/>
      <dgm:t>
        <a:bodyPr/>
        <a:lstStyle/>
        <a:p>
          <a:endParaRPr lang="id-ID"/>
        </a:p>
      </dgm:t>
    </dgm:pt>
    <dgm:pt modelId="{23D69150-2EE6-48B2-A994-825C1D741CAC}">
      <dgm:prSet phldrT="[Text]" custT="1"/>
      <dgm:spPr/>
      <dgm:t>
        <a:bodyPr/>
        <a:lstStyle/>
        <a:p>
          <a:r>
            <a:rPr lang="en-US" sz="1600" dirty="0" smtClean="0"/>
            <a:t>Estimate System Size (Function Point)</a:t>
          </a:r>
          <a:endParaRPr lang="id-ID" sz="1600" dirty="0"/>
        </a:p>
      </dgm:t>
    </dgm:pt>
    <dgm:pt modelId="{CB3CBBD1-EAA4-4087-9C2B-5DE0980371F3}" type="parTrans" cxnId="{78F8D1FA-7BAB-4036-8A46-913FB34C0D8B}">
      <dgm:prSet/>
      <dgm:spPr/>
      <dgm:t>
        <a:bodyPr/>
        <a:lstStyle/>
        <a:p>
          <a:endParaRPr lang="id-ID"/>
        </a:p>
      </dgm:t>
    </dgm:pt>
    <dgm:pt modelId="{DEFC23D4-89FE-45F0-9E39-6839E67C09C8}" type="sibTrans" cxnId="{78F8D1FA-7BAB-4036-8A46-913FB34C0D8B}">
      <dgm:prSet/>
      <dgm:spPr/>
      <dgm:t>
        <a:bodyPr/>
        <a:lstStyle/>
        <a:p>
          <a:endParaRPr lang="id-ID"/>
        </a:p>
      </dgm:t>
    </dgm:pt>
    <dgm:pt modelId="{FB2F4FF0-0B80-4EC5-9AB4-E71316D6988A}">
      <dgm:prSet phldrT="[Text]" custT="1"/>
      <dgm:spPr/>
      <dgm:t>
        <a:bodyPr/>
        <a:lstStyle/>
        <a:p>
          <a:r>
            <a:rPr lang="en-US" sz="2400" b="1" dirty="0" smtClean="0"/>
            <a:t>3. </a:t>
          </a:r>
          <a:r>
            <a:rPr lang="id-ID" sz="2400" b="1" dirty="0" err="1" smtClean="0"/>
            <a:t>Use</a:t>
          </a:r>
          <a:r>
            <a:rPr lang="id-ID" sz="2400" b="1" dirty="0" smtClean="0"/>
            <a:t> Case Point</a:t>
          </a:r>
        </a:p>
        <a:p>
          <a:r>
            <a:rPr lang="en-US" sz="1800" dirty="0" smtClean="0"/>
            <a:t>(Gustav </a:t>
          </a:r>
          <a:r>
            <a:rPr lang="en-US" sz="1800" dirty="0" err="1" smtClean="0"/>
            <a:t>Karner</a:t>
          </a:r>
          <a:r>
            <a:rPr lang="en-US" sz="1800" dirty="0" smtClean="0"/>
            <a:t>, 1993)</a:t>
          </a:r>
          <a:endParaRPr lang="id-ID" sz="1800" dirty="0"/>
        </a:p>
      </dgm:t>
    </dgm:pt>
    <dgm:pt modelId="{6CFE3184-69ED-4877-A98F-85D4E314431A}" type="parTrans" cxnId="{5E822EED-A532-4281-8D41-CF214854D814}">
      <dgm:prSet/>
      <dgm:spPr/>
      <dgm:t>
        <a:bodyPr/>
        <a:lstStyle/>
        <a:p>
          <a:endParaRPr lang="id-ID"/>
        </a:p>
      </dgm:t>
    </dgm:pt>
    <dgm:pt modelId="{3E9FD06B-7ABD-4D96-8FBB-C6710E2A410F}" type="sibTrans" cxnId="{5E822EED-A532-4281-8D41-CF214854D814}">
      <dgm:prSet/>
      <dgm:spPr/>
      <dgm:t>
        <a:bodyPr/>
        <a:lstStyle/>
        <a:p>
          <a:endParaRPr lang="id-ID"/>
        </a:p>
      </dgm:t>
    </dgm:pt>
    <dgm:pt modelId="{582CB784-3119-48CF-9571-ABD9BF37C7C7}">
      <dgm:prSet phldrT="[Text]" custT="1"/>
      <dgm:spPr/>
      <dgm:t>
        <a:bodyPr/>
        <a:lstStyle/>
        <a:p>
          <a:r>
            <a:rPr lang="en-US" sz="1600" smtClean="0"/>
            <a:t>Estimate System Size (Use Case Points)</a:t>
          </a:r>
          <a:endParaRPr lang="id-ID" sz="1600" dirty="0"/>
        </a:p>
      </dgm:t>
    </dgm:pt>
    <dgm:pt modelId="{F491E898-D1B9-4A80-845A-5EC9890FA8D4}" type="parTrans" cxnId="{CC5E2C88-E3F0-4CF5-99F6-4184C81DF233}">
      <dgm:prSet/>
      <dgm:spPr/>
      <dgm:t>
        <a:bodyPr/>
        <a:lstStyle/>
        <a:p>
          <a:endParaRPr lang="id-ID"/>
        </a:p>
      </dgm:t>
    </dgm:pt>
    <dgm:pt modelId="{5FACB735-E53A-441C-A8AA-AC163B941123}" type="sibTrans" cxnId="{CC5E2C88-E3F0-4CF5-99F6-4184C81DF233}">
      <dgm:prSet/>
      <dgm:spPr/>
      <dgm:t>
        <a:bodyPr/>
        <a:lstStyle/>
        <a:p>
          <a:endParaRPr lang="id-ID"/>
        </a:p>
      </dgm:t>
    </dgm:pt>
    <dgm:pt modelId="{A7D1C262-DD07-417E-B3C9-4DCAA8B7CA2F}">
      <dgm:prSet custT="1"/>
      <dgm:spPr/>
      <dgm:t>
        <a:bodyPr/>
        <a:lstStyle/>
        <a:p>
          <a:r>
            <a:rPr lang="en-US" sz="1600" dirty="0" smtClean="0"/>
            <a:t>Along with industry standard percentages</a:t>
          </a:r>
          <a:endParaRPr lang="id-ID" sz="1600" dirty="0"/>
        </a:p>
      </dgm:t>
    </dgm:pt>
    <dgm:pt modelId="{2493854A-FACB-4C66-9A28-3B22766FF908}" type="parTrans" cxnId="{55CDDA29-E85A-4670-957B-80F22815BFB2}">
      <dgm:prSet/>
      <dgm:spPr/>
      <dgm:t>
        <a:bodyPr/>
        <a:lstStyle/>
        <a:p>
          <a:endParaRPr lang="id-ID"/>
        </a:p>
      </dgm:t>
    </dgm:pt>
    <dgm:pt modelId="{F56AF890-54FE-482C-A80C-0459C392EA4D}" type="sibTrans" cxnId="{55CDDA29-E85A-4670-957B-80F22815BFB2}">
      <dgm:prSet/>
      <dgm:spPr/>
      <dgm:t>
        <a:bodyPr/>
        <a:lstStyle/>
        <a:p>
          <a:endParaRPr lang="id-ID"/>
        </a:p>
      </dgm:t>
    </dgm:pt>
    <dgm:pt modelId="{88422FB7-EFB4-4993-8F5F-3BA1A509D2E1}">
      <dgm:prSet custT="1"/>
      <dgm:spPr/>
      <dgm:t>
        <a:bodyPr/>
        <a:lstStyle/>
        <a:p>
          <a:r>
            <a:rPr lang="en-US" sz="1600" dirty="0" smtClean="0"/>
            <a:t>Estimate the overall time for the project</a:t>
          </a:r>
          <a:endParaRPr lang="id-ID" sz="1600" dirty="0"/>
        </a:p>
      </dgm:t>
    </dgm:pt>
    <dgm:pt modelId="{844A66CB-CBDA-49E7-BD64-F87ED62EE231}" type="parTrans" cxnId="{C220B2BF-C6CA-424F-93BF-4FECA8F18EFC}">
      <dgm:prSet/>
      <dgm:spPr/>
      <dgm:t>
        <a:bodyPr/>
        <a:lstStyle/>
        <a:p>
          <a:endParaRPr lang="id-ID"/>
        </a:p>
      </dgm:t>
    </dgm:pt>
    <dgm:pt modelId="{C952BB83-0607-45E7-9C5B-8B1458C8644E}" type="sibTrans" cxnId="{C220B2BF-C6CA-424F-93BF-4FECA8F18EFC}">
      <dgm:prSet/>
      <dgm:spPr/>
      <dgm:t>
        <a:bodyPr/>
        <a:lstStyle/>
        <a:p>
          <a:endParaRPr lang="id-ID"/>
        </a:p>
      </dgm:t>
    </dgm:pt>
    <dgm:pt modelId="{646AFEFB-FC30-43CD-ACF8-AD73E0486733}">
      <dgm:prSet phldrT="[Text]" custT="1"/>
      <dgm:spPr/>
      <dgm:t>
        <a:bodyPr/>
        <a:lstStyle/>
        <a:p>
          <a:r>
            <a:rPr lang="en-US" sz="2400" b="1" dirty="0" smtClean="0"/>
            <a:t>2. </a:t>
          </a:r>
          <a:r>
            <a:rPr lang="id-ID" sz="2400" b="1" dirty="0" err="1" smtClean="0"/>
            <a:t>Function</a:t>
          </a:r>
          <a:r>
            <a:rPr lang="id-ID" sz="2400" b="1" dirty="0" smtClean="0"/>
            <a:t> Point</a:t>
          </a:r>
        </a:p>
        <a:p>
          <a:r>
            <a:rPr lang="en-US" sz="1800" dirty="0" smtClean="0"/>
            <a:t>(Allen Albrecht, 1979)</a:t>
          </a:r>
          <a:endParaRPr lang="id-ID" sz="1800" dirty="0"/>
        </a:p>
      </dgm:t>
    </dgm:pt>
    <dgm:pt modelId="{72524B32-9732-47A8-A68F-F51A31AAE48E}" type="sibTrans" cxnId="{93D97BBD-497F-4250-ADB2-D56D7570CFAB}">
      <dgm:prSet/>
      <dgm:spPr/>
      <dgm:t>
        <a:bodyPr/>
        <a:lstStyle/>
        <a:p>
          <a:endParaRPr lang="id-ID"/>
        </a:p>
      </dgm:t>
    </dgm:pt>
    <dgm:pt modelId="{62D5D787-47FB-406F-B7B2-30D0D8CB3FD9}" type="parTrans" cxnId="{93D97BBD-497F-4250-ADB2-D56D7570CFAB}">
      <dgm:prSet/>
      <dgm:spPr/>
      <dgm:t>
        <a:bodyPr/>
        <a:lstStyle/>
        <a:p>
          <a:endParaRPr lang="id-ID"/>
        </a:p>
      </dgm:t>
    </dgm:pt>
    <dgm:pt modelId="{41C8E050-4BA3-48E4-909E-78C86617C030}">
      <dgm:prSet custT="1"/>
      <dgm:spPr/>
      <dgm:t>
        <a:bodyPr/>
        <a:lstStyle/>
        <a:p>
          <a:r>
            <a:rPr lang="id-ID" sz="1600" dirty="0" err="1" smtClean="0"/>
            <a:t>Estimate</a:t>
          </a:r>
          <a:r>
            <a:rPr lang="id-ID" sz="1600" dirty="0" smtClean="0"/>
            <a:t> </a:t>
          </a:r>
          <a:r>
            <a:rPr lang="id-ID" sz="1600" dirty="0" err="1" smtClean="0"/>
            <a:t>Effort</a:t>
          </a:r>
          <a:r>
            <a:rPr lang="id-ID" sz="1600" dirty="0" smtClean="0"/>
            <a:t> </a:t>
          </a:r>
          <a:r>
            <a:rPr lang="id-ID" sz="1600" dirty="0" err="1" smtClean="0"/>
            <a:t>Required</a:t>
          </a:r>
          <a:r>
            <a:rPr lang="id-ID" sz="1600" dirty="0" smtClean="0"/>
            <a:t> (</a:t>
          </a:r>
          <a:r>
            <a:rPr lang="id-ID" sz="1600" dirty="0" err="1" smtClean="0"/>
            <a:t>Person-Month</a:t>
          </a:r>
          <a:r>
            <a:rPr lang="id-ID" sz="1600" dirty="0" smtClean="0"/>
            <a:t>)</a:t>
          </a:r>
          <a:endParaRPr lang="id-ID" sz="1600" dirty="0"/>
        </a:p>
      </dgm:t>
    </dgm:pt>
    <dgm:pt modelId="{C91B74C3-58A9-457E-8E9C-137259B41737}" type="parTrans" cxnId="{D1CA542A-AD73-4A7B-B8B8-054861E26DE0}">
      <dgm:prSet/>
      <dgm:spPr/>
      <dgm:t>
        <a:bodyPr/>
        <a:lstStyle/>
        <a:p>
          <a:endParaRPr lang="id-ID"/>
        </a:p>
      </dgm:t>
    </dgm:pt>
    <dgm:pt modelId="{C7C4A018-88E6-4319-B7C7-FEDF698B5302}" type="sibTrans" cxnId="{D1CA542A-AD73-4A7B-B8B8-054861E26DE0}">
      <dgm:prSet/>
      <dgm:spPr/>
      <dgm:t>
        <a:bodyPr/>
        <a:lstStyle/>
        <a:p>
          <a:endParaRPr lang="id-ID"/>
        </a:p>
      </dgm:t>
    </dgm:pt>
    <dgm:pt modelId="{F446F8BC-FCAA-4BF2-9996-63D8E24A672F}">
      <dgm:prSet custT="1"/>
      <dgm:spPr/>
      <dgm:t>
        <a:bodyPr/>
        <a:lstStyle/>
        <a:p>
          <a:r>
            <a:rPr lang="id-ID" sz="1600" dirty="0" err="1" smtClean="0"/>
            <a:t>Estimate</a:t>
          </a:r>
          <a:r>
            <a:rPr lang="id-ID" sz="1600" dirty="0" smtClean="0"/>
            <a:t> Time </a:t>
          </a:r>
          <a:r>
            <a:rPr lang="id-ID" sz="1600" dirty="0" err="1" smtClean="0"/>
            <a:t>Required</a:t>
          </a:r>
          <a:r>
            <a:rPr lang="id-ID" sz="1600" dirty="0" smtClean="0"/>
            <a:t> (</a:t>
          </a:r>
          <a:r>
            <a:rPr lang="id-ID" sz="1600" dirty="0" err="1" smtClean="0"/>
            <a:t>Month</a:t>
          </a:r>
          <a:r>
            <a:rPr lang="id-ID" sz="1600" dirty="0" smtClean="0"/>
            <a:t>)</a:t>
          </a:r>
          <a:endParaRPr lang="id-ID" sz="1600" dirty="0"/>
        </a:p>
      </dgm:t>
    </dgm:pt>
    <dgm:pt modelId="{12257AA1-8AB3-4E20-9DB3-D7E929EC6A83}" type="parTrans" cxnId="{3E61D985-CDBE-4592-B138-649F19BA61D9}">
      <dgm:prSet/>
      <dgm:spPr/>
      <dgm:t>
        <a:bodyPr/>
        <a:lstStyle/>
        <a:p>
          <a:endParaRPr lang="id-ID"/>
        </a:p>
      </dgm:t>
    </dgm:pt>
    <dgm:pt modelId="{460DD5AF-5452-47BA-99D5-CD23A4AE87AE}" type="sibTrans" cxnId="{3E61D985-CDBE-4592-B138-649F19BA61D9}">
      <dgm:prSet/>
      <dgm:spPr/>
      <dgm:t>
        <a:bodyPr/>
        <a:lstStyle/>
        <a:p>
          <a:endParaRPr lang="id-ID"/>
        </a:p>
      </dgm:t>
    </dgm:pt>
    <dgm:pt modelId="{C9BEAFEA-7A6D-4928-9915-7994E4BAFB65}">
      <dgm:prSet custT="1"/>
      <dgm:spPr/>
      <dgm:t>
        <a:bodyPr/>
        <a:lstStyle/>
        <a:p>
          <a:r>
            <a:rPr lang="id-ID" sz="1600" smtClean="0"/>
            <a:t>Estimate Effort Required (Person-Month)</a:t>
          </a:r>
          <a:endParaRPr lang="id-ID" sz="1600" dirty="0"/>
        </a:p>
      </dgm:t>
    </dgm:pt>
    <dgm:pt modelId="{569FAAD5-A4AC-4A29-8C9A-A46C0BE7E1EC}" type="parTrans" cxnId="{522B116B-C5A9-4A5E-A497-9C4592503008}">
      <dgm:prSet/>
      <dgm:spPr/>
      <dgm:t>
        <a:bodyPr/>
        <a:lstStyle/>
        <a:p>
          <a:endParaRPr lang="id-ID"/>
        </a:p>
      </dgm:t>
    </dgm:pt>
    <dgm:pt modelId="{C6636E80-9B9F-4F99-8672-ECE38DF3819E}" type="sibTrans" cxnId="{522B116B-C5A9-4A5E-A497-9C4592503008}">
      <dgm:prSet/>
      <dgm:spPr/>
      <dgm:t>
        <a:bodyPr/>
        <a:lstStyle/>
        <a:p>
          <a:endParaRPr lang="id-ID"/>
        </a:p>
      </dgm:t>
    </dgm:pt>
    <dgm:pt modelId="{CBA02817-7683-47F6-96B8-CCD470AD2F11}">
      <dgm:prSet custT="1"/>
      <dgm:spPr/>
      <dgm:t>
        <a:bodyPr/>
        <a:lstStyle/>
        <a:p>
          <a:r>
            <a:rPr lang="id-ID" sz="1600" smtClean="0"/>
            <a:t>Estimate Time Required (</a:t>
          </a:r>
          <a:r>
            <a:rPr lang="en-US" sz="1600" smtClean="0"/>
            <a:t>Month</a:t>
          </a:r>
          <a:r>
            <a:rPr lang="id-ID" sz="1600" smtClean="0"/>
            <a:t>)</a:t>
          </a:r>
          <a:endParaRPr lang="id-ID" sz="1600" dirty="0"/>
        </a:p>
      </dgm:t>
    </dgm:pt>
    <dgm:pt modelId="{A4CB79B9-5F38-4D5F-9224-5B883976C8C9}" type="parTrans" cxnId="{B0D244B6-D7EC-4724-819E-AC5A25B12063}">
      <dgm:prSet/>
      <dgm:spPr/>
      <dgm:t>
        <a:bodyPr/>
        <a:lstStyle/>
        <a:p>
          <a:endParaRPr lang="en-US"/>
        </a:p>
      </dgm:t>
    </dgm:pt>
    <dgm:pt modelId="{757067ED-7D55-4424-BDB8-628D72529BE8}" type="sibTrans" cxnId="{B0D244B6-D7EC-4724-819E-AC5A25B12063}">
      <dgm:prSet/>
      <dgm:spPr/>
      <dgm:t>
        <a:bodyPr/>
        <a:lstStyle/>
        <a:p>
          <a:endParaRPr lang="en-US"/>
        </a:p>
      </dgm:t>
    </dgm:pt>
    <dgm:pt modelId="{9D26FBEF-B935-4EC6-836F-BAA4D7D7E206}" type="pres">
      <dgm:prSet presAssocID="{563B738B-FE23-4880-8F1C-9BD8A632FAFF}" presName="Name0" presStyleCnt="0">
        <dgm:presLayoutVars>
          <dgm:dir/>
          <dgm:animLvl val="lvl"/>
          <dgm:resizeHandles val="exact"/>
        </dgm:presLayoutVars>
      </dgm:prSet>
      <dgm:spPr/>
      <dgm:t>
        <a:bodyPr/>
        <a:lstStyle/>
        <a:p>
          <a:endParaRPr lang="id-ID"/>
        </a:p>
      </dgm:t>
    </dgm:pt>
    <dgm:pt modelId="{43866726-CED3-4BB5-B2D4-882977CFE30F}" type="pres">
      <dgm:prSet presAssocID="{1428789D-5D23-471C-8B5C-3D83E05F1ABA}" presName="composite" presStyleCnt="0"/>
      <dgm:spPr/>
      <dgm:t>
        <a:bodyPr/>
        <a:lstStyle/>
        <a:p>
          <a:endParaRPr lang="id-ID"/>
        </a:p>
      </dgm:t>
    </dgm:pt>
    <dgm:pt modelId="{DB7B74D0-E67D-4896-9BB7-B7A4613898F6}" type="pres">
      <dgm:prSet presAssocID="{1428789D-5D23-471C-8B5C-3D83E05F1ABA}" presName="parTx" presStyleLbl="alignNode1" presStyleIdx="0" presStyleCnt="3">
        <dgm:presLayoutVars>
          <dgm:chMax val="0"/>
          <dgm:chPref val="0"/>
          <dgm:bulletEnabled val="1"/>
        </dgm:presLayoutVars>
      </dgm:prSet>
      <dgm:spPr/>
      <dgm:t>
        <a:bodyPr/>
        <a:lstStyle/>
        <a:p>
          <a:endParaRPr lang="id-ID"/>
        </a:p>
      </dgm:t>
    </dgm:pt>
    <dgm:pt modelId="{7BF38E12-0B67-456D-8198-2427AF97E69C}" type="pres">
      <dgm:prSet presAssocID="{1428789D-5D23-471C-8B5C-3D83E05F1ABA}" presName="desTx" presStyleLbl="alignAccFollowNode1" presStyleIdx="0" presStyleCnt="3" custScaleY="100000">
        <dgm:presLayoutVars>
          <dgm:bulletEnabled val="1"/>
        </dgm:presLayoutVars>
      </dgm:prSet>
      <dgm:spPr/>
      <dgm:t>
        <a:bodyPr/>
        <a:lstStyle/>
        <a:p>
          <a:endParaRPr lang="id-ID"/>
        </a:p>
      </dgm:t>
    </dgm:pt>
    <dgm:pt modelId="{CF7952C6-EB98-4B85-86B0-8AC4C3599858}" type="pres">
      <dgm:prSet presAssocID="{45BEB9C2-1414-449F-BC9C-11679C408D34}" presName="space" presStyleCnt="0"/>
      <dgm:spPr/>
      <dgm:t>
        <a:bodyPr/>
        <a:lstStyle/>
        <a:p>
          <a:endParaRPr lang="id-ID"/>
        </a:p>
      </dgm:t>
    </dgm:pt>
    <dgm:pt modelId="{895E5A96-C20C-4369-B0E2-F691B5BC3CA3}" type="pres">
      <dgm:prSet presAssocID="{646AFEFB-FC30-43CD-ACF8-AD73E0486733}" presName="composite" presStyleCnt="0"/>
      <dgm:spPr/>
      <dgm:t>
        <a:bodyPr/>
        <a:lstStyle/>
        <a:p>
          <a:endParaRPr lang="id-ID"/>
        </a:p>
      </dgm:t>
    </dgm:pt>
    <dgm:pt modelId="{E9E9D454-CF54-4D81-B20D-6736E5B1554F}" type="pres">
      <dgm:prSet presAssocID="{646AFEFB-FC30-43CD-ACF8-AD73E0486733}" presName="parTx" presStyleLbl="alignNode1" presStyleIdx="1" presStyleCnt="3">
        <dgm:presLayoutVars>
          <dgm:chMax val="0"/>
          <dgm:chPref val="0"/>
          <dgm:bulletEnabled val="1"/>
        </dgm:presLayoutVars>
      </dgm:prSet>
      <dgm:spPr/>
      <dgm:t>
        <a:bodyPr/>
        <a:lstStyle/>
        <a:p>
          <a:endParaRPr lang="id-ID"/>
        </a:p>
      </dgm:t>
    </dgm:pt>
    <dgm:pt modelId="{F6252469-D189-4575-B0D8-8D21C47FEEFF}" type="pres">
      <dgm:prSet presAssocID="{646AFEFB-FC30-43CD-ACF8-AD73E0486733}" presName="desTx" presStyleLbl="alignAccFollowNode1" presStyleIdx="1" presStyleCnt="3">
        <dgm:presLayoutVars>
          <dgm:bulletEnabled val="1"/>
        </dgm:presLayoutVars>
      </dgm:prSet>
      <dgm:spPr/>
      <dgm:t>
        <a:bodyPr/>
        <a:lstStyle/>
        <a:p>
          <a:endParaRPr lang="id-ID"/>
        </a:p>
      </dgm:t>
    </dgm:pt>
    <dgm:pt modelId="{45046379-D8E0-487F-87FD-90BA9C38FDCD}" type="pres">
      <dgm:prSet presAssocID="{72524B32-9732-47A8-A68F-F51A31AAE48E}" presName="space" presStyleCnt="0"/>
      <dgm:spPr/>
      <dgm:t>
        <a:bodyPr/>
        <a:lstStyle/>
        <a:p>
          <a:endParaRPr lang="id-ID"/>
        </a:p>
      </dgm:t>
    </dgm:pt>
    <dgm:pt modelId="{F97FDE94-D4DB-4F17-B010-E8E517D28F43}" type="pres">
      <dgm:prSet presAssocID="{FB2F4FF0-0B80-4EC5-9AB4-E71316D6988A}" presName="composite" presStyleCnt="0"/>
      <dgm:spPr/>
      <dgm:t>
        <a:bodyPr/>
        <a:lstStyle/>
        <a:p>
          <a:endParaRPr lang="id-ID"/>
        </a:p>
      </dgm:t>
    </dgm:pt>
    <dgm:pt modelId="{89F09D0B-368C-433E-9742-9DB6633C04EB}" type="pres">
      <dgm:prSet presAssocID="{FB2F4FF0-0B80-4EC5-9AB4-E71316D6988A}" presName="parTx" presStyleLbl="alignNode1" presStyleIdx="2" presStyleCnt="3">
        <dgm:presLayoutVars>
          <dgm:chMax val="0"/>
          <dgm:chPref val="0"/>
          <dgm:bulletEnabled val="1"/>
        </dgm:presLayoutVars>
      </dgm:prSet>
      <dgm:spPr/>
      <dgm:t>
        <a:bodyPr/>
        <a:lstStyle/>
        <a:p>
          <a:endParaRPr lang="id-ID"/>
        </a:p>
      </dgm:t>
    </dgm:pt>
    <dgm:pt modelId="{5E68CBE0-DA5C-42A7-8C4C-646153A59407}" type="pres">
      <dgm:prSet presAssocID="{FB2F4FF0-0B80-4EC5-9AB4-E71316D6988A}" presName="desTx" presStyleLbl="alignAccFollowNode1" presStyleIdx="2" presStyleCnt="3">
        <dgm:presLayoutVars>
          <dgm:bulletEnabled val="1"/>
        </dgm:presLayoutVars>
      </dgm:prSet>
      <dgm:spPr/>
      <dgm:t>
        <a:bodyPr/>
        <a:lstStyle/>
        <a:p>
          <a:endParaRPr lang="id-ID"/>
        </a:p>
      </dgm:t>
    </dgm:pt>
  </dgm:ptLst>
  <dgm:cxnLst>
    <dgm:cxn modelId="{1D944800-572B-4DA8-9425-89CE97B288D8}" type="presOf" srcId="{646AFEFB-FC30-43CD-ACF8-AD73E0486733}" destId="{E9E9D454-CF54-4D81-B20D-6736E5B1554F}" srcOrd="0" destOrd="0" presId="urn:microsoft.com/office/officeart/2005/8/layout/hList1"/>
    <dgm:cxn modelId="{57CFD550-1009-40AB-8266-80440209E291}" type="presOf" srcId="{CBA02817-7683-47F6-96B8-CCD470AD2F11}" destId="{5E68CBE0-DA5C-42A7-8C4C-646153A59407}" srcOrd="0" destOrd="2" presId="urn:microsoft.com/office/officeart/2005/8/layout/hList1"/>
    <dgm:cxn modelId="{C220B2BF-C6CA-424F-93BF-4FECA8F18EFC}" srcId="{1428789D-5D23-471C-8B5C-3D83E05F1ABA}" destId="{88422FB7-EFB4-4993-8F5F-3BA1A509D2E1}" srcOrd="2" destOrd="0" parTransId="{844A66CB-CBDA-49E7-BD64-F87ED62EE231}" sibTransId="{C952BB83-0607-45E7-9C5B-8B1458C8644E}"/>
    <dgm:cxn modelId="{55CDDA29-E85A-4670-957B-80F22815BFB2}" srcId="{1428789D-5D23-471C-8B5C-3D83E05F1ABA}" destId="{A7D1C262-DD07-417E-B3C9-4DCAA8B7CA2F}" srcOrd="1" destOrd="0" parTransId="{2493854A-FACB-4C66-9A28-3B22766FF908}" sibTransId="{F56AF890-54FE-482C-A80C-0459C392EA4D}"/>
    <dgm:cxn modelId="{92D0E9A3-39B3-4235-B35D-8EBBA43BB8E6}" srcId="{1428789D-5D23-471C-8B5C-3D83E05F1ABA}" destId="{CBDD316D-5CF2-4EC5-8131-349C7E09612F}" srcOrd="0" destOrd="0" parTransId="{43CFC707-3AC9-4F09-B0FE-A5E0FC224A92}" sibTransId="{289C391A-8188-4BD6-9379-0D65FDDFBE0C}"/>
    <dgm:cxn modelId="{2BB45088-8CA6-48AE-B5F9-7A6C1A823855}" type="presOf" srcId="{88422FB7-EFB4-4993-8F5F-3BA1A509D2E1}" destId="{7BF38E12-0B67-456D-8198-2427AF97E69C}" srcOrd="0" destOrd="2" presId="urn:microsoft.com/office/officeart/2005/8/layout/hList1"/>
    <dgm:cxn modelId="{24742C32-58F6-4AA0-83F8-0B0711A41ECC}" type="presOf" srcId="{23D69150-2EE6-48B2-A994-825C1D741CAC}" destId="{F6252469-D189-4575-B0D8-8D21C47FEEFF}" srcOrd="0" destOrd="0" presId="urn:microsoft.com/office/officeart/2005/8/layout/hList1"/>
    <dgm:cxn modelId="{568C428E-2E1C-46E3-935E-9EF77D389B4B}" type="presOf" srcId="{C9BEAFEA-7A6D-4928-9915-7994E4BAFB65}" destId="{5E68CBE0-DA5C-42A7-8C4C-646153A59407}" srcOrd="0" destOrd="1" presId="urn:microsoft.com/office/officeart/2005/8/layout/hList1"/>
    <dgm:cxn modelId="{82DD3BF9-E8B6-4B6A-BB21-2B21B32F46CB}" type="presOf" srcId="{1428789D-5D23-471C-8B5C-3D83E05F1ABA}" destId="{DB7B74D0-E67D-4896-9BB7-B7A4613898F6}" srcOrd="0" destOrd="0" presId="urn:microsoft.com/office/officeart/2005/8/layout/hList1"/>
    <dgm:cxn modelId="{522B116B-C5A9-4A5E-A497-9C4592503008}" srcId="{FB2F4FF0-0B80-4EC5-9AB4-E71316D6988A}" destId="{C9BEAFEA-7A6D-4928-9915-7994E4BAFB65}" srcOrd="1" destOrd="0" parTransId="{569FAAD5-A4AC-4A29-8C9A-A46C0BE7E1EC}" sibTransId="{C6636E80-9B9F-4F99-8672-ECE38DF3819E}"/>
    <dgm:cxn modelId="{3E61D985-CDBE-4592-B138-649F19BA61D9}" srcId="{646AFEFB-FC30-43CD-ACF8-AD73E0486733}" destId="{F446F8BC-FCAA-4BF2-9996-63D8E24A672F}" srcOrd="2" destOrd="0" parTransId="{12257AA1-8AB3-4E20-9DB3-D7E929EC6A83}" sibTransId="{460DD5AF-5452-47BA-99D5-CD23A4AE87AE}"/>
    <dgm:cxn modelId="{058D1537-493C-4ED5-A295-C248D1D21A37}" type="presOf" srcId="{563B738B-FE23-4880-8F1C-9BD8A632FAFF}" destId="{9D26FBEF-B935-4EC6-836F-BAA4D7D7E206}" srcOrd="0" destOrd="0" presId="urn:microsoft.com/office/officeart/2005/8/layout/hList1"/>
    <dgm:cxn modelId="{93D97BBD-497F-4250-ADB2-D56D7570CFAB}" srcId="{563B738B-FE23-4880-8F1C-9BD8A632FAFF}" destId="{646AFEFB-FC30-43CD-ACF8-AD73E0486733}" srcOrd="1" destOrd="0" parTransId="{62D5D787-47FB-406F-B7B2-30D0D8CB3FD9}" sibTransId="{72524B32-9732-47A8-A68F-F51A31AAE48E}"/>
    <dgm:cxn modelId="{80DB3C4C-FEE1-4D67-8C42-AF8042391774}" type="presOf" srcId="{582CB784-3119-48CF-9571-ABD9BF37C7C7}" destId="{5E68CBE0-DA5C-42A7-8C4C-646153A59407}" srcOrd="0" destOrd="0" presId="urn:microsoft.com/office/officeart/2005/8/layout/hList1"/>
    <dgm:cxn modelId="{40CC9A9F-4C37-4229-8FCE-603B65BCC062}" srcId="{563B738B-FE23-4880-8F1C-9BD8A632FAFF}" destId="{1428789D-5D23-471C-8B5C-3D83E05F1ABA}" srcOrd="0" destOrd="0" parTransId="{DB3F214E-D042-4440-AF91-CAD3AE478432}" sibTransId="{45BEB9C2-1414-449F-BC9C-11679C408D34}"/>
    <dgm:cxn modelId="{5C75E36B-E9B8-4DCE-AC6F-42463DFAB474}" type="presOf" srcId="{A7D1C262-DD07-417E-B3C9-4DCAA8B7CA2F}" destId="{7BF38E12-0B67-456D-8198-2427AF97E69C}" srcOrd="0" destOrd="1" presId="urn:microsoft.com/office/officeart/2005/8/layout/hList1"/>
    <dgm:cxn modelId="{78F8D1FA-7BAB-4036-8A46-913FB34C0D8B}" srcId="{646AFEFB-FC30-43CD-ACF8-AD73E0486733}" destId="{23D69150-2EE6-48B2-A994-825C1D741CAC}" srcOrd="0" destOrd="0" parTransId="{CB3CBBD1-EAA4-4087-9C2B-5DE0980371F3}" sibTransId="{DEFC23D4-89FE-45F0-9E39-6839E67C09C8}"/>
    <dgm:cxn modelId="{92FB5749-3C4C-40DA-8B14-4B5F305A0224}" type="presOf" srcId="{CBDD316D-5CF2-4EC5-8131-349C7E09612F}" destId="{7BF38E12-0B67-456D-8198-2427AF97E69C}" srcOrd="0" destOrd="0" presId="urn:microsoft.com/office/officeart/2005/8/layout/hList1"/>
    <dgm:cxn modelId="{B0D244B6-D7EC-4724-819E-AC5A25B12063}" srcId="{FB2F4FF0-0B80-4EC5-9AB4-E71316D6988A}" destId="{CBA02817-7683-47F6-96B8-CCD470AD2F11}" srcOrd="2" destOrd="0" parTransId="{A4CB79B9-5F38-4D5F-9224-5B883976C8C9}" sibTransId="{757067ED-7D55-4424-BDB8-628D72529BE8}"/>
    <dgm:cxn modelId="{166E1040-B53F-425E-83CD-E15B4E7F1C6D}" type="presOf" srcId="{FB2F4FF0-0B80-4EC5-9AB4-E71316D6988A}" destId="{89F09D0B-368C-433E-9742-9DB6633C04EB}" srcOrd="0" destOrd="0" presId="urn:microsoft.com/office/officeart/2005/8/layout/hList1"/>
    <dgm:cxn modelId="{CC5E2C88-E3F0-4CF5-99F6-4184C81DF233}" srcId="{FB2F4FF0-0B80-4EC5-9AB4-E71316D6988A}" destId="{582CB784-3119-48CF-9571-ABD9BF37C7C7}" srcOrd="0" destOrd="0" parTransId="{F491E898-D1B9-4A80-845A-5EC9890FA8D4}" sibTransId="{5FACB735-E53A-441C-A8AA-AC163B941123}"/>
    <dgm:cxn modelId="{7F3E5474-E132-485E-8C30-8A66B63FCD76}" type="presOf" srcId="{41C8E050-4BA3-48E4-909E-78C86617C030}" destId="{F6252469-D189-4575-B0D8-8D21C47FEEFF}" srcOrd="0" destOrd="1" presId="urn:microsoft.com/office/officeart/2005/8/layout/hList1"/>
    <dgm:cxn modelId="{CD4D0E6F-4AD8-46AD-B6FF-0D9D0116D754}" type="presOf" srcId="{F446F8BC-FCAA-4BF2-9996-63D8E24A672F}" destId="{F6252469-D189-4575-B0D8-8D21C47FEEFF}" srcOrd="0" destOrd="2" presId="urn:microsoft.com/office/officeart/2005/8/layout/hList1"/>
    <dgm:cxn modelId="{5E822EED-A532-4281-8D41-CF214854D814}" srcId="{563B738B-FE23-4880-8F1C-9BD8A632FAFF}" destId="{FB2F4FF0-0B80-4EC5-9AB4-E71316D6988A}" srcOrd="2" destOrd="0" parTransId="{6CFE3184-69ED-4877-A98F-85D4E314431A}" sibTransId="{3E9FD06B-7ABD-4D96-8FBB-C6710E2A410F}"/>
    <dgm:cxn modelId="{D1CA542A-AD73-4A7B-B8B8-054861E26DE0}" srcId="{646AFEFB-FC30-43CD-ACF8-AD73E0486733}" destId="{41C8E050-4BA3-48E4-909E-78C86617C030}" srcOrd="1" destOrd="0" parTransId="{C91B74C3-58A9-457E-8E9C-137259B41737}" sibTransId="{C7C4A018-88E6-4319-B7C7-FEDF698B5302}"/>
    <dgm:cxn modelId="{21092047-BE1B-4ACD-88E1-480DC46D9433}" type="presParOf" srcId="{9D26FBEF-B935-4EC6-836F-BAA4D7D7E206}" destId="{43866726-CED3-4BB5-B2D4-882977CFE30F}" srcOrd="0" destOrd="0" presId="urn:microsoft.com/office/officeart/2005/8/layout/hList1"/>
    <dgm:cxn modelId="{FA956A13-5C9A-461A-BFCE-B2213FCBC026}" type="presParOf" srcId="{43866726-CED3-4BB5-B2D4-882977CFE30F}" destId="{DB7B74D0-E67D-4896-9BB7-B7A4613898F6}" srcOrd="0" destOrd="0" presId="urn:microsoft.com/office/officeart/2005/8/layout/hList1"/>
    <dgm:cxn modelId="{406E01BD-6C37-4A04-BF02-6F94FC121BCC}" type="presParOf" srcId="{43866726-CED3-4BB5-B2D4-882977CFE30F}" destId="{7BF38E12-0B67-456D-8198-2427AF97E69C}" srcOrd="1" destOrd="0" presId="urn:microsoft.com/office/officeart/2005/8/layout/hList1"/>
    <dgm:cxn modelId="{856E4CB1-3ED8-480B-A7A1-AD0B72773818}" type="presParOf" srcId="{9D26FBEF-B935-4EC6-836F-BAA4D7D7E206}" destId="{CF7952C6-EB98-4B85-86B0-8AC4C3599858}" srcOrd="1" destOrd="0" presId="urn:microsoft.com/office/officeart/2005/8/layout/hList1"/>
    <dgm:cxn modelId="{FC7F1421-2B25-40FB-A438-42E11E4AC6FB}" type="presParOf" srcId="{9D26FBEF-B935-4EC6-836F-BAA4D7D7E206}" destId="{895E5A96-C20C-4369-B0E2-F691B5BC3CA3}" srcOrd="2" destOrd="0" presId="urn:microsoft.com/office/officeart/2005/8/layout/hList1"/>
    <dgm:cxn modelId="{DE04EFAD-754F-4B98-98D6-F77B171E1482}" type="presParOf" srcId="{895E5A96-C20C-4369-B0E2-F691B5BC3CA3}" destId="{E9E9D454-CF54-4D81-B20D-6736E5B1554F}" srcOrd="0" destOrd="0" presId="urn:microsoft.com/office/officeart/2005/8/layout/hList1"/>
    <dgm:cxn modelId="{25917D5A-B351-4AB1-BF4C-806942655B6B}" type="presParOf" srcId="{895E5A96-C20C-4369-B0E2-F691B5BC3CA3}" destId="{F6252469-D189-4575-B0D8-8D21C47FEEFF}" srcOrd="1" destOrd="0" presId="urn:microsoft.com/office/officeart/2005/8/layout/hList1"/>
    <dgm:cxn modelId="{580463BD-0C70-4EBF-8BE7-FBFFF6EA27F4}" type="presParOf" srcId="{9D26FBEF-B935-4EC6-836F-BAA4D7D7E206}" destId="{45046379-D8E0-487F-87FD-90BA9C38FDCD}" srcOrd="3" destOrd="0" presId="urn:microsoft.com/office/officeart/2005/8/layout/hList1"/>
    <dgm:cxn modelId="{E7AFB886-6097-4C4A-866D-012FFB6DD0A9}" type="presParOf" srcId="{9D26FBEF-B935-4EC6-836F-BAA4D7D7E206}" destId="{F97FDE94-D4DB-4F17-B010-E8E517D28F43}" srcOrd="4" destOrd="0" presId="urn:microsoft.com/office/officeart/2005/8/layout/hList1"/>
    <dgm:cxn modelId="{F66DE46B-553F-4C3E-BB23-0DEFD4064960}" type="presParOf" srcId="{F97FDE94-D4DB-4F17-B010-E8E517D28F43}" destId="{89F09D0B-368C-433E-9742-9DB6633C04EB}" srcOrd="0" destOrd="0" presId="urn:microsoft.com/office/officeart/2005/8/layout/hList1"/>
    <dgm:cxn modelId="{7CA67E34-653F-4A81-AEAD-8DC4EBB64A7E}" type="presParOf" srcId="{F97FDE94-D4DB-4F17-B010-E8E517D28F43}" destId="{5E68CBE0-DA5C-42A7-8C4C-646153A594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80F9-6F38-4459-8BC9-85C438D0D44C}">
      <dsp:nvSpPr>
        <dsp:cNvPr id="0" name=""/>
        <dsp:cNvSpPr/>
      </dsp:nvSpPr>
      <dsp:spPr>
        <a:xfrm>
          <a:off x="0" y="1270"/>
          <a:ext cx="4214401" cy="851107"/>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latin typeface="Agency FB" panose="020B0503020202020204" pitchFamily="34" charset="0"/>
            </a:rPr>
            <a:t>01. </a:t>
          </a:r>
          <a:r>
            <a:rPr lang="id-ID" sz="2400" b="0" kern="1200" dirty="0" smtClean="0">
              <a:latin typeface="Agency FB" panose="020B0503020202020204" pitchFamily="34" charset="0"/>
            </a:rPr>
            <a:t>Pengantar Manajemen Proyek Perangkat Lunak </a:t>
          </a:r>
          <a:endParaRPr lang="en-US" sz="2400" b="0" kern="1200" dirty="0">
            <a:latin typeface="Agency FB" panose="020B0503020202020204" pitchFamily="34" charset="0"/>
          </a:endParaRPr>
        </a:p>
      </dsp:txBody>
      <dsp:txXfrm>
        <a:off x="41548" y="42818"/>
        <a:ext cx="4131305" cy="768011"/>
      </dsp:txXfrm>
    </dsp:sp>
    <dsp:sp modelId="{2B0E2AB5-C119-4743-96E1-6DE15C2A42E9}">
      <dsp:nvSpPr>
        <dsp:cNvPr id="0" name=""/>
        <dsp:cNvSpPr/>
      </dsp:nvSpPr>
      <dsp:spPr>
        <a:xfrm>
          <a:off x="0" y="861560"/>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2</a:t>
          </a:r>
          <a:r>
            <a:rPr lang="id-ID" sz="2400" b="1" kern="1200" dirty="0">
              <a:latin typeface="Agency FB" panose="020B0503020202020204" pitchFamily="34" charset="0"/>
            </a:rPr>
            <a:t>. </a:t>
          </a:r>
          <a:r>
            <a:rPr lang="id-ID" sz="2400" b="0" kern="1200" dirty="0" smtClean="0">
              <a:latin typeface="Agency FB" panose="020B0503020202020204" pitchFamily="34" charset="0"/>
            </a:rPr>
            <a:t>Siklus hidup Proyek</a:t>
          </a:r>
          <a:endParaRPr lang="en-US" sz="2400" b="0" kern="1200" dirty="0">
            <a:latin typeface="Agency FB" panose="020B0503020202020204" pitchFamily="34" charset="0"/>
          </a:endParaRPr>
        </a:p>
      </dsp:txBody>
      <dsp:txXfrm>
        <a:off x="29137" y="890697"/>
        <a:ext cx="4156127" cy="538608"/>
      </dsp:txXfrm>
    </dsp:sp>
    <dsp:sp modelId="{EBF2DBB0-09AC-46B7-9297-8EC140618313}">
      <dsp:nvSpPr>
        <dsp:cNvPr id="0" name=""/>
        <dsp:cNvSpPr/>
      </dsp:nvSpPr>
      <dsp:spPr>
        <a:xfrm>
          <a:off x="0" y="1467626"/>
          <a:ext cx="4214401" cy="596882"/>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3</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Organisasi Proyek</a:t>
          </a:r>
          <a:r>
            <a:rPr lang="en-US" sz="2400" b="0" kern="1200" dirty="0" smtClean="0">
              <a:latin typeface="Agency FB" panose="020B0503020202020204" pitchFamily="34" charset="0"/>
            </a:rPr>
            <a:t> </a:t>
          </a:r>
          <a:endParaRPr lang="en-US" sz="2400" b="0" kern="1200" dirty="0">
            <a:latin typeface="Agency FB" panose="020B0503020202020204" pitchFamily="34" charset="0"/>
          </a:endParaRPr>
        </a:p>
      </dsp:txBody>
      <dsp:txXfrm>
        <a:off x="29137" y="1496763"/>
        <a:ext cx="4156127" cy="538608"/>
      </dsp:txXfrm>
    </dsp:sp>
    <dsp:sp modelId="{38D87837-282A-49A5-8AA6-8B4A20C77615}">
      <dsp:nvSpPr>
        <dsp:cNvPr id="0" name=""/>
        <dsp:cNvSpPr/>
      </dsp:nvSpPr>
      <dsp:spPr>
        <a:xfrm>
          <a:off x="0" y="2073691"/>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04. </a:t>
          </a:r>
          <a:r>
            <a:rPr lang="id-ID" sz="2400" b="0" kern="1200" dirty="0" smtClean="0">
              <a:latin typeface="Agency FB" panose="020B0503020202020204" pitchFamily="34" charset="0"/>
            </a:rPr>
            <a:t>Perencanaan Proyek</a:t>
          </a:r>
          <a:endParaRPr lang="en-US" sz="2400" b="0" kern="1200" dirty="0">
            <a:latin typeface="Agency FB" panose="020B0503020202020204" pitchFamily="34" charset="0"/>
          </a:endParaRPr>
        </a:p>
      </dsp:txBody>
      <dsp:txXfrm>
        <a:off x="29137" y="2102828"/>
        <a:ext cx="4156127" cy="538608"/>
      </dsp:txXfrm>
    </dsp:sp>
    <dsp:sp modelId="{E6B7A12E-D792-4506-9B2A-818D9EC2E909}">
      <dsp:nvSpPr>
        <dsp:cNvPr id="0" name=""/>
        <dsp:cNvSpPr/>
      </dsp:nvSpPr>
      <dsp:spPr>
        <a:xfrm>
          <a:off x="0" y="2679757"/>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05. </a:t>
          </a:r>
          <a:r>
            <a:rPr lang="id-ID" sz="2400" b="0" kern="1200" dirty="0" smtClean="0">
              <a:latin typeface="Agency FB" panose="020B0503020202020204" pitchFamily="34" charset="0"/>
            </a:rPr>
            <a:t>Analisa Proyek</a:t>
          </a:r>
          <a:endParaRPr lang="id-ID" sz="2400" b="0" kern="1200" dirty="0">
            <a:latin typeface="Agency FB" panose="020B0503020202020204" pitchFamily="34" charset="0"/>
          </a:endParaRPr>
        </a:p>
      </dsp:txBody>
      <dsp:txXfrm>
        <a:off x="29137" y="2708894"/>
        <a:ext cx="4156127" cy="538608"/>
      </dsp:txXfrm>
    </dsp:sp>
    <dsp:sp modelId="{3D80A73F-E767-49E9-BA87-4F167AF61ABE}">
      <dsp:nvSpPr>
        <dsp:cNvPr id="0" name=""/>
        <dsp:cNvSpPr/>
      </dsp:nvSpPr>
      <dsp:spPr>
        <a:xfrm>
          <a:off x="0" y="3285823"/>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06. </a:t>
          </a:r>
          <a:r>
            <a:rPr lang="id-ID" sz="2400" b="0" kern="1200" dirty="0" smtClean="0">
              <a:latin typeface="Agency FB" panose="020B0503020202020204" pitchFamily="34" charset="0"/>
            </a:rPr>
            <a:t>Desain Proyek</a:t>
          </a:r>
          <a:endParaRPr lang="id-ID" sz="2400" b="0" kern="1200" dirty="0">
            <a:latin typeface="Agency FB" panose="020B0503020202020204" pitchFamily="34" charset="0"/>
          </a:endParaRPr>
        </a:p>
      </dsp:txBody>
      <dsp:txXfrm>
        <a:off x="29137" y="3314960"/>
        <a:ext cx="4156127" cy="538608"/>
      </dsp:txXfrm>
    </dsp:sp>
    <dsp:sp modelId="{40E79885-6DB6-4C8A-A0BE-188C4E9A0C8F}">
      <dsp:nvSpPr>
        <dsp:cNvPr id="0" name=""/>
        <dsp:cNvSpPr/>
      </dsp:nvSpPr>
      <dsp:spPr>
        <a:xfrm>
          <a:off x="0" y="3891888"/>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07</a:t>
          </a:r>
          <a:r>
            <a:rPr lang="id-ID" sz="2400" kern="1200" dirty="0" smtClean="0"/>
            <a:t>. </a:t>
          </a:r>
          <a:r>
            <a:rPr lang="id-ID" sz="2400" b="0" kern="1200" dirty="0" smtClean="0">
              <a:latin typeface="Agency FB" panose="020B0503020202020204" pitchFamily="34" charset="0"/>
            </a:rPr>
            <a:t>Penentuan Proyek</a:t>
          </a:r>
          <a:r>
            <a:rPr lang="en-US" sz="2400" b="0" kern="1200" dirty="0" smtClean="0">
              <a:latin typeface="Agency FB" panose="020B0503020202020204" pitchFamily="34" charset="0"/>
            </a:rPr>
            <a:t> </a:t>
          </a:r>
          <a:r>
            <a:rPr lang="id-ID" sz="2400" b="0" kern="1200" dirty="0" smtClean="0">
              <a:latin typeface="Agency FB" panose="020B0503020202020204" pitchFamily="34" charset="0"/>
            </a:rPr>
            <a:t> </a:t>
          </a:r>
          <a:endParaRPr lang="id-ID" sz="2400" b="0" kern="1200" dirty="0">
            <a:latin typeface="Agency FB" panose="020B0503020202020204" pitchFamily="34" charset="0"/>
          </a:endParaRPr>
        </a:p>
      </dsp:txBody>
      <dsp:txXfrm>
        <a:off x="29137" y="3921025"/>
        <a:ext cx="4156127" cy="538608"/>
      </dsp:txXfrm>
    </dsp:sp>
    <dsp:sp modelId="{572D3E54-13C2-4A2B-9B45-FC799922A61B}">
      <dsp:nvSpPr>
        <dsp:cNvPr id="0" name=""/>
        <dsp:cNvSpPr/>
      </dsp:nvSpPr>
      <dsp:spPr>
        <a:xfrm>
          <a:off x="0" y="4497954"/>
          <a:ext cx="4214401" cy="596882"/>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08. </a:t>
          </a:r>
          <a:r>
            <a:rPr lang="id-ID" sz="2400" b="0" kern="1200" dirty="0" smtClean="0">
              <a:latin typeface="Agency FB" panose="020B0503020202020204" pitchFamily="34" charset="0"/>
            </a:rPr>
            <a:t>Manajemen Waktu Proyek</a:t>
          </a:r>
          <a:endParaRPr lang="id-ID" sz="2400" b="0" kern="1200" dirty="0">
            <a:latin typeface="Agency FB" panose="020B0503020202020204" pitchFamily="34" charset="0"/>
          </a:endParaRPr>
        </a:p>
      </dsp:txBody>
      <dsp:txXfrm>
        <a:off x="29137" y="4527091"/>
        <a:ext cx="4156127" cy="5386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68465-018D-415F-9342-5F99EA4F989A}">
      <dsp:nvSpPr>
        <dsp:cNvPr id="0" name=""/>
        <dsp:cNvSpPr/>
      </dsp:nvSpPr>
      <dsp:spPr>
        <a:xfrm>
          <a:off x="0" y="49039"/>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0</a:t>
          </a:r>
          <a:r>
            <a:rPr lang="id-ID" sz="2800" b="1" kern="1200" dirty="0" smtClean="0">
              <a:latin typeface="Agency FB" panose="020B0503020202020204" pitchFamily="34" charset="0"/>
            </a:rPr>
            <a:t>9. </a:t>
          </a:r>
          <a:r>
            <a:rPr lang="id-ID" sz="2400" b="0" kern="1200" dirty="0" smtClean="0">
              <a:latin typeface="Agency FB" panose="020B0503020202020204" pitchFamily="34" charset="0"/>
            </a:rPr>
            <a:t>Manajemen Biaya Proyek</a:t>
          </a:r>
          <a:endParaRPr lang="id-ID" sz="2400" b="0" kern="1200" dirty="0">
            <a:latin typeface="Agency FB" panose="020B0503020202020204" pitchFamily="34" charset="0"/>
          </a:endParaRPr>
        </a:p>
      </dsp:txBody>
      <dsp:txXfrm>
        <a:off x="41123" y="90162"/>
        <a:ext cx="4132155" cy="760154"/>
      </dsp:txXfrm>
    </dsp:sp>
    <dsp:sp modelId="{AADA161B-0E44-4493-B862-AA188302F13F}">
      <dsp:nvSpPr>
        <dsp:cNvPr id="0" name=""/>
        <dsp:cNvSpPr/>
      </dsp:nvSpPr>
      <dsp:spPr>
        <a:xfrm>
          <a:off x="0" y="1021039"/>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1</a:t>
          </a:r>
          <a:r>
            <a:rPr lang="id-ID" sz="2800" b="1" kern="1200" dirty="0" smtClean="0">
              <a:latin typeface="Agency FB" panose="020B0503020202020204" pitchFamily="34" charset="0"/>
            </a:rPr>
            <a:t>0. </a:t>
          </a:r>
          <a:r>
            <a:rPr lang="id-ID" sz="2400" b="0" kern="1200" dirty="0" smtClean="0">
              <a:latin typeface="Agency FB" panose="020B0503020202020204" pitchFamily="34" charset="0"/>
            </a:rPr>
            <a:t>Manajemen SDM Proyek</a:t>
          </a:r>
          <a:endParaRPr lang="id-ID" sz="2400" b="0" kern="1200" dirty="0">
            <a:latin typeface="Agency FB" panose="020B0503020202020204" pitchFamily="34" charset="0"/>
          </a:endParaRPr>
        </a:p>
      </dsp:txBody>
      <dsp:txXfrm>
        <a:off x="41123" y="1062162"/>
        <a:ext cx="4132155" cy="760154"/>
      </dsp:txXfrm>
    </dsp:sp>
    <dsp:sp modelId="{F4223B3F-7A5F-4B4B-BB64-825656D9084A}">
      <dsp:nvSpPr>
        <dsp:cNvPr id="0" name=""/>
        <dsp:cNvSpPr/>
      </dsp:nvSpPr>
      <dsp:spPr>
        <a:xfrm>
          <a:off x="0" y="1993040"/>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11. </a:t>
          </a:r>
          <a:r>
            <a:rPr lang="id-ID" sz="2400" b="0" kern="1200" dirty="0" smtClean="0">
              <a:latin typeface="Agency FB" panose="020B0503020202020204" pitchFamily="34" charset="0"/>
            </a:rPr>
            <a:t>Manajemen Risiko Proyek</a:t>
          </a:r>
          <a:endParaRPr lang="id-ID" sz="2400" b="0" kern="1200" dirty="0">
            <a:latin typeface="Agency FB" panose="020B0503020202020204" pitchFamily="34" charset="0"/>
          </a:endParaRPr>
        </a:p>
      </dsp:txBody>
      <dsp:txXfrm>
        <a:off x="41123" y="2034163"/>
        <a:ext cx="4132155" cy="760154"/>
      </dsp:txXfrm>
    </dsp:sp>
    <dsp:sp modelId="{D6F8D2BE-5674-433E-876C-693D6B513985}">
      <dsp:nvSpPr>
        <dsp:cNvPr id="0" name=""/>
        <dsp:cNvSpPr/>
      </dsp:nvSpPr>
      <dsp:spPr>
        <a:xfrm>
          <a:off x="0" y="2928539"/>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12. </a:t>
          </a:r>
          <a:r>
            <a:rPr lang="id-ID" sz="2400" b="0" kern="1200" dirty="0" smtClean="0">
              <a:latin typeface="Agency FB" panose="020B0503020202020204" pitchFamily="34" charset="0"/>
            </a:rPr>
            <a:t>Monitoring &amp; Penutupan Proyek</a:t>
          </a:r>
          <a:endParaRPr lang="id-ID" sz="2400" b="0" kern="1200" dirty="0">
            <a:latin typeface="Agency FB" panose="020B0503020202020204" pitchFamily="34" charset="0"/>
          </a:endParaRPr>
        </a:p>
      </dsp:txBody>
      <dsp:txXfrm>
        <a:off x="41123" y="2969662"/>
        <a:ext cx="4132155" cy="760154"/>
      </dsp:txXfrm>
    </dsp:sp>
    <dsp:sp modelId="{BDCDCFE5-C63B-426B-8D16-4C2EF5169E39}">
      <dsp:nvSpPr>
        <dsp:cNvPr id="0" name=""/>
        <dsp:cNvSpPr/>
      </dsp:nvSpPr>
      <dsp:spPr>
        <a:xfrm>
          <a:off x="0" y="3937040"/>
          <a:ext cx="4214401" cy="84240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i="0" kern="1200" dirty="0" smtClean="0">
              <a:latin typeface="Agency FB" panose="020B0503020202020204" pitchFamily="34" charset="0"/>
            </a:rPr>
            <a:t>13. </a:t>
          </a:r>
          <a:r>
            <a:rPr lang="id-ID" sz="2800" b="0" i="0" kern="1200" dirty="0" smtClean="0">
              <a:latin typeface="Agency FB" panose="020B0503020202020204" pitchFamily="34" charset="0"/>
            </a:rPr>
            <a:t>UAS</a:t>
          </a:r>
          <a:endParaRPr lang="id-ID" sz="2800" b="0" kern="1200" dirty="0">
            <a:latin typeface="Agency FB" panose="020B0503020202020204" pitchFamily="34" charset="0"/>
          </a:endParaRPr>
        </a:p>
      </dsp:txBody>
      <dsp:txXfrm>
        <a:off x="41123" y="3978163"/>
        <a:ext cx="4132155" cy="760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AB54-F8D6-439E-87D1-A7856BBB2EB4}">
      <dsp:nvSpPr>
        <dsp:cNvPr id="0" name=""/>
        <dsp:cNvSpPr/>
      </dsp:nvSpPr>
      <dsp:spPr>
        <a:xfrm>
          <a:off x="2878568" y="2642"/>
          <a:ext cx="2129563" cy="138421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Market</a:t>
          </a:r>
          <a:endParaRPr lang="id-ID" sz="4100" kern="1200" dirty="0"/>
        </a:p>
      </dsp:txBody>
      <dsp:txXfrm>
        <a:off x="2946140" y="70214"/>
        <a:ext cx="1994419" cy="1249071"/>
      </dsp:txXfrm>
    </dsp:sp>
    <dsp:sp modelId="{4035B5A2-3D40-468D-B996-C5DE42A58C0B}">
      <dsp:nvSpPr>
        <dsp:cNvPr id="0" name=""/>
        <dsp:cNvSpPr/>
      </dsp:nvSpPr>
      <dsp:spPr>
        <a:xfrm>
          <a:off x="2098101" y="694750"/>
          <a:ext cx="3690496" cy="3690496"/>
        </a:xfrm>
        <a:custGeom>
          <a:avLst/>
          <a:gdLst/>
          <a:ahLst/>
          <a:cxnLst/>
          <a:rect l="0" t="0" r="0" b="0"/>
          <a:pathLst>
            <a:path>
              <a:moveTo>
                <a:pt x="2925481" y="349241"/>
              </a:moveTo>
              <a:arcTo wR="1845248" hR="1845248" stAng="18349933" swAng="3645272"/>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8E46B1-CDB1-4443-9265-44D2D62AC50D}">
      <dsp:nvSpPr>
        <dsp:cNvPr id="0" name=""/>
        <dsp:cNvSpPr/>
      </dsp:nvSpPr>
      <dsp:spPr>
        <a:xfrm>
          <a:off x="4476600" y="2770514"/>
          <a:ext cx="2129563" cy="138421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Domain</a:t>
          </a:r>
          <a:endParaRPr lang="id-ID" sz="4100" kern="1200" dirty="0"/>
        </a:p>
      </dsp:txBody>
      <dsp:txXfrm>
        <a:off x="4544172" y="2838086"/>
        <a:ext cx="1994419" cy="1249071"/>
      </dsp:txXfrm>
    </dsp:sp>
    <dsp:sp modelId="{149200D3-3502-4552-9868-3DCD5B1B1A8B}">
      <dsp:nvSpPr>
        <dsp:cNvPr id="0" name=""/>
        <dsp:cNvSpPr/>
      </dsp:nvSpPr>
      <dsp:spPr>
        <a:xfrm>
          <a:off x="2098101" y="694750"/>
          <a:ext cx="3690496" cy="3690496"/>
        </a:xfrm>
        <a:custGeom>
          <a:avLst/>
          <a:gdLst/>
          <a:ahLst/>
          <a:cxnLst/>
          <a:rect l="0" t="0" r="0" b="0"/>
          <a:pathLst>
            <a:path>
              <a:moveTo>
                <a:pt x="2722650" y="3468549"/>
              </a:moveTo>
              <a:arcTo wR="1845248" hR="1845248" stAng="3696513" swAng="3406973"/>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A12357D-8ECE-4B9A-8CEB-D6DFA56640B8}">
      <dsp:nvSpPr>
        <dsp:cNvPr id="0" name=""/>
        <dsp:cNvSpPr/>
      </dsp:nvSpPr>
      <dsp:spPr>
        <a:xfrm>
          <a:off x="1280536" y="2770514"/>
          <a:ext cx="2129563" cy="1384215"/>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t>Lisensi</a:t>
          </a:r>
          <a:endParaRPr lang="id-ID" sz="4100" kern="1200" dirty="0"/>
        </a:p>
      </dsp:txBody>
      <dsp:txXfrm>
        <a:off x="1348108" y="2838086"/>
        <a:ext cx="1994419" cy="1249071"/>
      </dsp:txXfrm>
    </dsp:sp>
    <dsp:sp modelId="{8B240059-9BC9-400C-9173-0FFA06F8D60B}">
      <dsp:nvSpPr>
        <dsp:cNvPr id="0" name=""/>
        <dsp:cNvSpPr/>
      </dsp:nvSpPr>
      <dsp:spPr>
        <a:xfrm>
          <a:off x="2098101" y="694750"/>
          <a:ext cx="3690496" cy="3690496"/>
        </a:xfrm>
        <a:custGeom>
          <a:avLst/>
          <a:gdLst/>
          <a:ahLst/>
          <a:cxnLst/>
          <a:rect l="0" t="0" r="0" b="0"/>
          <a:pathLst>
            <a:path>
              <a:moveTo>
                <a:pt x="12179" y="2056912"/>
              </a:moveTo>
              <a:arcTo wR="1845248" hR="1845248" stAng="10404795" swAng="3645272"/>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BAD8B-F18F-4285-BEF0-C4DEBFF414A3}">
      <dsp:nvSpPr>
        <dsp:cNvPr id="0" name=""/>
        <dsp:cNvSpPr/>
      </dsp:nvSpPr>
      <dsp:spPr>
        <a:xfrm>
          <a:off x="3291675" y="2047"/>
          <a:ext cx="1736737" cy="1128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id-ID" sz="1700" kern="1200" dirty="0" smtClean="0"/>
            <a:t>Planning</a:t>
          </a:r>
          <a:endParaRPr lang="id-ID" sz="1700" kern="1200" dirty="0"/>
        </a:p>
      </dsp:txBody>
      <dsp:txXfrm>
        <a:off x="3346782" y="57154"/>
        <a:ext cx="1626523" cy="1018665"/>
      </dsp:txXfrm>
    </dsp:sp>
    <dsp:sp modelId="{D6AFAA87-8991-4723-88DC-33AE84705B78}">
      <dsp:nvSpPr>
        <dsp:cNvPr id="0" name=""/>
        <dsp:cNvSpPr/>
      </dsp:nvSpPr>
      <dsp:spPr>
        <a:xfrm>
          <a:off x="2296862" y="566486"/>
          <a:ext cx="3726363" cy="3726363"/>
        </a:xfrm>
        <a:custGeom>
          <a:avLst/>
          <a:gdLst/>
          <a:ahLst/>
          <a:cxnLst/>
          <a:rect l="0" t="0" r="0" b="0"/>
          <a:pathLst>
            <a:path>
              <a:moveTo>
                <a:pt x="2970746" y="364933"/>
              </a:moveTo>
              <a:arcTo wR="1863181" hR="1863181" stAng="18388396" swAng="1631898"/>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0080E3B-C2E8-420A-B657-B4B702847638}">
      <dsp:nvSpPr>
        <dsp:cNvPr id="0" name=""/>
        <dsp:cNvSpPr/>
      </dsp:nvSpPr>
      <dsp:spPr>
        <a:xfrm>
          <a:off x="5154857" y="1865228"/>
          <a:ext cx="1736737" cy="11288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id-ID" sz="1700" kern="1200" dirty="0" smtClean="0"/>
            <a:t>Analysis</a:t>
          </a:r>
          <a:endParaRPr lang="id-ID" sz="1700" kern="1200" dirty="0"/>
        </a:p>
      </dsp:txBody>
      <dsp:txXfrm>
        <a:off x="5209964" y="1920335"/>
        <a:ext cx="1626523" cy="1018665"/>
      </dsp:txXfrm>
    </dsp:sp>
    <dsp:sp modelId="{35BDFEC6-2198-40B8-9BE4-A6F099DD0C7B}">
      <dsp:nvSpPr>
        <dsp:cNvPr id="0" name=""/>
        <dsp:cNvSpPr/>
      </dsp:nvSpPr>
      <dsp:spPr>
        <a:xfrm>
          <a:off x="2296862" y="566486"/>
          <a:ext cx="3726363" cy="3726363"/>
        </a:xfrm>
        <a:custGeom>
          <a:avLst/>
          <a:gdLst/>
          <a:ahLst/>
          <a:cxnLst/>
          <a:rect l="0" t="0" r="0" b="0"/>
          <a:pathLst>
            <a:path>
              <a:moveTo>
                <a:pt x="3533089" y="2689533"/>
              </a:moveTo>
              <a:arcTo wR="1863181" hR="1863181" stAng="1579706" swAng="1631898"/>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1371701-EF0E-43AC-B9F8-4F2D981A3057}">
      <dsp:nvSpPr>
        <dsp:cNvPr id="0" name=""/>
        <dsp:cNvSpPr/>
      </dsp:nvSpPr>
      <dsp:spPr>
        <a:xfrm>
          <a:off x="3291675" y="3728410"/>
          <a:ext cx="1736737" cy="11288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id-ID" sz="1700" kern="1200" dirty="0" smtClean="0"/>
            <a:t>Design</a:t>
          </a:r>
          <a:endParaRPr lang="id-ID" sz="1700" kern="1200" dirty="0"/>
        </a:p>
      </dsp:txBody>
      <dsp:txXfrm>
        <a:off x="3346782" y="3783517"/>
        <a:ext cx="1626523" cy="1018665"/>
      </dsp:txXfrm>
    </dsp:sp>
    <dsp:sp modelId="{0BA3B993-6103-4789-AC08-4C1FCF69AF83}">
      <dsp:nvSpPr>
        <dsp:cNvPr id="0" name=""/>
        <dsp:cNvSpPr/>
      </dsp:nvSpPr>
      <dsp:spPr>
        <a:xfrm>
          <a:off x="2296862" y="566486"/>
          <a:ext cx="3726363" cy="3726363"/>
        </a:xfrm>
        <a:custGeom>
          <a:avLst/>
          <a:gdLst/>
          <a:ahLst/>
          <a:cxnLst/>
          <a:rect l="0" t="0" r="0" b="0"/>
          <a:pathLst>
            <a:path>
              <a:moveTo>
                <a:pt x="755617" y="3361430"/>
              </a:moveTo>
              <a:arcTo wR="1863181" hR="1863181" stAng="7588396" swAng="1631898"/>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58429FA-0361-44E3-BC1A-59E300EAB1F6}">
      <dsp:nvSpPr>
        <dsp:cNvPr id="0" name=""/>
        <dsp:cNvSpPr/>
      </dsp:nvSpPr>
      <dsp:spPr>
        <a:xfrm>
          <a:off x="1428493" y="1865228"/>
          <a:ext cx="1736737" cy="11288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id-ID" sz="1700" kern="1200" dirty="0" smtClean="0"/>
            <a:t>Implementation</a:t>
          </a:r>
          <a:endParaRPr lang="id-ID" sz="1700" kern="1200" dirty="0"/>
        </a:p>
      </dsp:txBody>
      <dsp:txXfrm>
        <a:off x="1483600" y="1920335"/>
        <a:ext cx="1626523" cy="1018665"/>
      </dsp:txXfrm>
    </dsp:sp>
    <dsp:sp modelId="{6D66D8A6-2E51-4BA3-B48C-AC7F06670589}">
      <dsp:nvSpPr>
        <dsp:cNvPr id="0" name=""/>
        <dsp:cNvSpPr/>
      </dsp:nvSpPr>
      <dsp:spPr>
        <a:xfrm>
          <a:off x="2296862" y="566486"/>
          <a:ext cx="3726363" cy="3726363"/>
        </a:xfrm>
        <a:custGeom>
          <a:avLst/>
          <a:gdLst/>
          <a:ahLst/>
          <a:cxnLst/>
          <a:rect l="0" t="0" r="0" b="0"/>
          <a:pathLst>
            <a:path>
              <a:moveTo>
                <a:pt x="193274" y="1036830"/>
              </a:moveTo>
              <a:arcTo wR="1863181" hR="1863181" stAng="12379706" swAng="163189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B74D0-E67D-4896-9BB7-B7A4613898F6}">
      <dsp:nvSpPr>
        <dsp:cNvPr id="0" name=""/>
        <dsp:cNvSpPr/>
      </dsp:nvSpPr>
      <dsp:spPr>
        <a:xfrm>
          <a:off x="2600" y="495263"/>
          <a:ext cx="2535026" cy="101401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dirty="0" smtClean="0"/>
            <a:t>1. Simply </a:t>
          </a:r>
          <a:r>
            <a:rPr lang="id-ID" sz="2200" b="1" kern="1200" dirty="0" smtClean="0"/>
            <a:t>M</a:t>
          </a:r>
          <a:r>
            <a:rPr lang="en-US" sz="2200" b="1" kern="1200" dirty="0" err="1" smtClean="0"/>
            <a:t>ethod</a:t>
          </a:r>
          <a:endParaRPr lang="id-ID" sz="2200" b="1" kern="1200" dirty="0" smtClean="0"/>
        </a:p>
        <a:p>
          <a:pPr lvl="0" algn="ctr" defTabSz="977900">
            <a:lnSpc>
              <a:spcPct val="90000"/>
            </a:lnSpc>
            <a:spcBef>
              <a:spcPct val="0"/>
            </a:spcBef>
            <a:spcAft>
              <a:spcPct val="35000"/>
            </a:spcAft>
          </a:pPr>
          <a:r>
            <a:rPr lang="id-ID" sz="1600" kern="1200" dirty="0" smtClean="0"/>
            <a:t>(Industry </a:t>
          </a:r>
          <a:r>
            <a:rPr lang="en-US" sz="1600" kern="1200" dirty="0" err="1" smtClean="0"/>
            <a:t>Std</a:t>
          </a:r>
          <a:r>
            <a:rPr lang="en-US" sz="1600" kern="1200" dirty="0" smtClean="0"/>
            <a:t> </a:t>
          </a:r>
          <a:r>
            <a:rPr lang="id-ID" sz="1600" kern="1200" dirty="0" err="1" smtClean="0"/>
            <a:t>Percentages</a:t>
          </a:r>
          <a:r>
            <a:rPr lang="id-ID" sz="1600" kern="1200" dirty="0" smtClean="0"/>
            <a:t>)</a:t>
          </a:r>
          <a:r>
            <a:rPr lang="en-US" sz="1600" kern="1200" dirty="0" smtClean="0"/>
            <a:t> </a:t>
          </a:r>
          <a:endParaRPr lang="id-ID" sz="1600" kern="1200" dirty="0"/>
        </a:p>
      </dsp:txBody>
      <dsp:txXfrm>
        <a:off x="2600" y="495263"/>
        <a:ext cx="2535026" cy="1014010"/>
      </dsp:txXfrm>
    </dsp:sp>
    <dsp:sp modelId="{7BF38E12-0B67-456D-8198-2427AF97E69C}">
      <dsp:nvSpPr>
        <dsp:cNvPr id="0" name=""/>
        <dsp:cNvSpPr/>
      </dsp:nvSpPr>
      <dsp:spPr>
        <a:xfrm>
          <a:off x="2600" y="1509273"/>
          <a:ext cx="2535026" cy="285480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 the time spent for planning</a:t>
          </a:r>
          <a:endParaRPr lang="id-ID" sz="1600" kern="1200" dirty="0"/>
        </a:p>
        <a:p>
          <a:pPr marL="171450" lvl="1" indent="-171450" algn="l" defTabSz="711200">
            <a:lnSpc>
              <a:spcPct val="90000"/>
            </a:lnSpc>
            <a:spcBef>
              <a:spcPct val="0"/>
            </a:spcBef>
            <a:spcAft>
              <a:spcPct val="15000"/>
            </a:spcAft>
            <a:buChar char="••"/>
          </a:pPr>
          <a:r>
            <a:rPr lang="en-US" sz="1600" kern="1200" dirty="0" smtClean="0"/>
            <a:t>Along with industry standard percentages</a:t>
          </a:r>
          <a:endParaRPr lang="id-ID" sz="1600" kern="1200" dirty="0"/>
        </a:p>
        <a:p>
          <a:pPr marL="171450" lvl="1" indent="-171450" algn="l" defTabSz="711200">
            <a:lnSpc>
              <a:spcPct val="90000"/>
            </a:lnSpc>
            <a:spcBef>
              <a:spcPct val="0"/>
            </a:spcBef>
            <a:spcAft>
              <a:spcPct val="15000"/>
            </a:spcAft>
            <a:buChar char="••"/>
          </a:pPr>
          <a:r>
            <a:rPr lang="en-US" sz="1600" kern="1200" dirty="0" smtClean="0"/>
            <a:t>Estimate the overall time for the project</a:t>
          </a:r>
          <a:endParaRPr lang="id-ID" sz="1600" kern="1200" dirty="0"/>
        </a:p>
      </dsp:txBody>
      <dsp:txXfrm>
        <a:off x="2600" y="1509273"/>
        <a:ext cx="2535026" cy="2854800"/>
      </dsp:txXfrm>
    </dsp:sp>
    <dsp:sp modelId="{E9E9D454-CF54-4D81-B20D-6736E5B1554F}">
      <dsp:nvSpPr>
        <dsp:cNvPr id="0" name=""/>
        <dsp:cNvSpPr/>
      </dsp:nvSpPr>
      <dsp:spPr>
        <a:xfrm>
          <a:off x="2892530" y="495263"/>
          <a:ext cx="2535026" cy="1014010"/>
        </a:xfrm>
        <a:prstGeom prst="rect">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2. </a:t>
          </a:r>
          <a:r>
            <a:rPr lang="id-ID" sz="2400" b="1" kern="1200" dirty="0" err="1" smtClean="0"/>
            <a:t>Function</a:t>
          </a:r>
          <a:r>
            <a:rPr lang="id-ID" sz="2400" b="1" kern="1200" dirty="0" smtClean="0"/>
            <a:t> Point</a:t>
          </a:r>
        </a:p>
        <a:p>
          <a:pPr lvl="0" algn="ctr" defTabSz="1066800">
            <a:lnSpc>
              <a:spcPct val="90000"/>
            </a:lnSpc>
            <a:spcBef>
              <a:spcPct val="0"/>
            </a:spcBef>
            <a:spcAft>
              <a:spcPct val="35000"/>
            </a:spcAft>
          </a:pPr>
          <a:r>
            <a:rPr lang="en-US" sz="1800" kern="1200" dirty="0" smtClean="0"/>
            <a:t>(Allen Albrecht, 1979)</a:t>
          </a:r>
          <a:endParaRPr lang="id-ID" sz="1800" kern="1200" dirty="0"/>
        </a:p>
      </dsp:txBody>
      <dsp:txXfrm>
        <a:off x="2892530" y="495263"/>
        <a:ext cx="2535026" cy="1014010"/>
      </dsp:txXfrm>
    </dsp:sp>
    <dsp:sp modelId="{F6252469-D189-4575-B0D8-8D21C47FEEFF}">
      <dsp:nvSpPr>
        <dsp:cNvPr id="0" name=""/>
        <dsp:cNvSpPr/>
      </dsp:nvSpPr>
      <dsp:spPr>
        <a:xfrm>
          <a:off x="2892530" y="1509273"/>
          <a:ext cx="2535026" cy="2854800"/>
        </a:xfrm>
        <a:prstGeom prst="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Estimate System Size (Function Point)</a:t>
          </a:r>
          <a:endParaRPr lang="id-ID" sz="1600" kern="1200" dirty="0"/>
        </a:p>
        <a:p>
          <a:pPr marL="171450" lvl="1" indent="-171450" algn="l" defTabSz="711200">
            <a:lnSpc>
              <a:spcPct val="90000"/>
            </a:lnSpc>
            <a:spcBef>
              <a:spcPct val="0"/>
            </a:spcBef>
            <a:spcAft>
              <a:spcPct val="15000"/>
            </a:spcAft>
            <a:buChar char="••"/>
          </a:pPr>
          <a:r>
            <a:rPr lang="id-ID" sz="1600" kern="1200" dirty="0" err="1" smtClean="0"/>
            <a:t>Estimate</a:t>
          </a:r>
          <a:r>
            <a:rPr lang="id-ID" sz="1600" kern="1200" dirty="0" smtClean="0"/>
            <a:t> </a:t>
          </a:r>
          <a:r>
            <a:rPr lang="id-ID" sz="1600" kern="1200" dirty="0" err="1" smtClean="0"/>
            <a:t>Effort</a:t>
          </a:r>
          <a:r>
            <a:rPr lang="id-ID" sz="1600" kern="1200" dirty="0" smtClean="0"/>
            <a:t> </a:t>
          </a:r>
          <a:r>
            <a:rPr lang="id-ID" sz="1600" kern="1200" dirty="0" err="1" smtClean="0"/>
            <a:t>Required</a:t>
          </a:r>
          <a:r>
            <a:rPr lang="id-ID" sz="1600" kern="1200" dirty="0" smtClean="0"/>
            <a:t> (</a:t>
          </a:r>
          <a:r>
            <a:rPr lang="id-ID" sz="1600" kern="1200" dirty="0" err="1" smtClean="0"/>
            <a:t>Person-Month</a:t>
          </a:r>
          <a:r>
            <a:rPr lang="id-ID" sz="1600" kern="1200" dirty="0" smtClean="0"/>
            <a:t>)</a:t>
          </a:r>
          <a:endParaRPr lang="id-ID" sz="1600" kern="1200" dirty="0"/>
        </a:p>
        <a:p>
          <a:pPr marL="171450" lvl="1" indent="-171450" algn="l" defTabSz="711200">
            <a:lnSpc>
              <a:spcPct val="90000"/>
            </a:lnSpc>
            <a:spcBef>
              <a:spcPct val="0"/>
            </a:spcBef>
            <a:spcAft>
              <a:spcPct val="15000"/>
            </a:spcAft>
            <a:buChar char="••"/>
          </a:pPr>
          <a:r>
            <a:rPr lang="id-ID" sz="1600" kern="1200" dirty="0" err="1" smtClean="0"/>
            <a:t>Estimate</a:t>
          </a:r>
          <a:r>
            <a:rPr lang="id-ID" sz="1600" kern="1200" dirty="0" smtClean="0"/>
            <a:t> Time </a:t>
          </a:r>
          <a:r>
            <a:rPr lang="id-ID" sz="1600" kern="1200" dirty="0" err="1" smtClean="0"/>
            <a:t>Required</a:t>
          </a:r>
          <a:r>
            <a:rPr lang="id-ID" sz="1600" kern="1200" dirty="0" smtClean="0"/>
            <a:t> (</a:t>
          </a:r>
          <a:r>
            <a:rPr lang="id-ID" sz="1600" kern="1200" dirty="0" err="1" smtClean="0"/>
            <a:t>Month</a:t>
          </a:r>
          <a:r>
            <a:rPr lang="id-ID" sz="1600" kern="1200" dirty="0" smtClean="0"/>
            <a:t>)</a:t>
          </a:r>
          <a:endParaRPr lang="id-ID" sz="1600" kern="1200" dirty="0"/>
        </a:p>
      </dsp:txBody>
      <dsp:txXfrm>
        <a:off x="2892530" y="1509273"/>
        <a:ext cx="2535026" cy="2854800"/>
      </dsp:txXfrm>
    </dsp:sp>
    <dsp:sp modelId="{89F09D0B-368C-433E-9742-9DB6633C04EB}">
      <dsp:nvSpPr>
        <dsp:cNvPr id="0" name=""/>
        <dsp:cNvSpPr/>
      </dsp:nvSpPr>
      <dsp:spPr>
        <a:xfrm>
          <a:off x="5782461" y="495263"/>
          <a:ext cx="2535026" cy="1014010"/>
        </a:xfrm>
        <a:prstGeom prst="rect">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3. </a:t>
          </a:r>
          <a:r>
            <a:rPr lang="id-ID" sz="2400" b="1" kern="1200" dirty="0" err="1" smtClean="0"/>
            <a:t>Use</a:t>
          </a:r>
          <a:r>
            <a:rPr lang="id-ID" sz="2400" b="1" kern="1200" dirty="0" smtClean="0"/>
            <a:t> Case Point</a:t>
          </a:r>
        </a:p>
        <a:p>
          <a:pPr lvl="0" algn="ctr" defTabSz="1066800">
            <a:lnSpc>
              <a:spcPct val="90000"/>
            </a:lnSpc>
            <a:spcBef>
              <a:spcPct val="0"/>
            </a:spcBef>
            <a:spcAft>
              <a:spcPct val="35000"/>
            </a:spcAft>
          </a:pPr>
          <a:r>
            <a:rPr lang="en-US" sz="1800" kern="1200" dirty="0" smtClean="0"/>
            <a:t>(Gustav </a:t>
          </a:r>
          <a:r>
            <a:rPr lang="en-US" sz="1800" kern="1200" dirty="0" err="1" smtClean="0"/>
            <a:t>Karner</a:t>
          </a:r>
          <a:r>
            <a:rPr lang="en-US" sz="1800" kern="1200" dirty="0" smtClean="0"/>
            <a:t>, 1993)</a:t>
          </a:r>
          <a:endParaRPr lang="id-ID" sz="1800" kern="1200" dirty="0"/>
        </a:p>
      </dsp:txBody>
      <dsp:txXfrm>
        <a:off x="5782461" y="495263"/>
        <a:ext cx="2535026" cy="1014010"/>
      </dsp:txXfrm>
    </dsp:sp>
    <dsp:sp modelId="{5E68CBE0-DA5C-42A7-8C4C-646153A59407}">
      <dsp:nvSpPr>
        <dsp:cNvPr id="0" name=""/>
        <dsp:cNvSpPr/>
      </dsp:nvSpPr>
      <dsp:spPr>
        <a:xfrm>
          <a:off x="5782461" y="1509273"/>
          <a:ext cx="2535026" cy="2854800"/>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Estimate System Size (Use Case Points)</a:t>
          </a:r>
          <a:endParaRPr lang="id-ID" sz="1600" kern="1200" dirty="0"/>
        </a:p>
        <a:p>
          <a:pPr marL="171450" lvl="1" indent="-171450" algn="l" defTabSz="711200">
            <a:lnSpc>
              <a:spcPct val="90000"/>
            </a:lnSpc>
            <a:spcBef>
              <a:spcPct val="0"/>
            </a:spcBef>
            <a:spcAft>
              <a:spcPct val="15000"/>
            </a:spcAft>
            <a:buChar char="••"/>
          </a:pPr>
          <a:r>
            <a:rPr lang="id-ID" sz="1600" kern="1200" smtClean="0"/>
            <a:t>Estimate Effort Required (Person-Month)</a:t>
          </a:r>
          <a:endParaRPr lang="id-ID" sz="1600" kern="1200" dirty="0"/>
        </a:p>
        <a:p>
          <a:pPr marL="171450" lvl="1" indent="-171450" algn="l" defTabSz="711200">
            <a:lnSpc>
              <a:spcPct val="90000"/>
            </a:lnSpc>
            <a:spcBef>
              <a:spcPct val="0"/>
            </a:spcBef>
            <a:spcAft>
              <a:spcPct val="15000"/>
            </a:spcAft>
            <a:buChar char="••"/>
          </a:pPr>
          <a:r>
            <a:rPr lang="id-ID" sz="1600" kern="1200" smtClean="0"/>
            <a:t>Estimate Time Required (</a:t>
          </a:r>
          <a:r>
            <a:rPr lang="en-US" sz="1600" kern="1200" smtClean="0"/>
            <a:t>Month</a:t>
          </a:r>
          <a:r>
            <a:rPr lang="id-ID" sz="1600" kern="1200" smtClean="0"/>
            <a:t>)</a:t>
          </a:r>
          <a:endParaRPr lang="id-ID" sz="1600" kern="1200" dirty="0"/>
        </a:p>
      </dsp:txBody>
      <dsp:txXfrm>
        <a:off x="5782461" y="1509273"/>
        <a:ext cx="253502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2/27/2019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27/02/2019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Date Placeholder 4"/>
          <p:cNvSpPr>
            <a:spLocks noGrp="1"/>
          </p:cNvSpPr>
          <p:nvPr>
            <p:ph type="dt" idx="11"/>
          </p:nvPr>
        </p:nvSpPr>
        <p:spPr/>
        <p:txBody>
          <a:bodyPr/>
          <a:lstStyle/>
          <a:p>
            <a:pPr>
              <a:defRPr/>
            </a:pPr>
            <a:r>
              <a:rPr lang="en-US" altLang="ja-JP" smtClean="0"/>
              <a:t>Software Engineering: An Overview</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78</a:t>
            </a:fld>
            <a:endParaRPr lang="en-US" altLang="ja-JP"/>
          </a:p>
        </p:txBody>
      </p:sp>
    </p:spTree>
    <p:extLst>
      <p:ext uri="{BB962C8B-B14F-4D97-AF65-F5344CB8AC3E}">
        <p14:creationId xmlns:p14="http://schemas.microsoft.com/office/powerpoint/2010/main" val="55798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42414" y="365125"/>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219338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38.wmf"/></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9.wmf"/><Relationship Id="rId4" Type="http://schemas.openxmlformats.org/officeDocument/2006/relationships/oleObject" Target="../embeddings/oleObject2.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40.wmf"/><Relationship Id="rId4" Type="http://schemas.openxmlformats.org/officeDocument/2006/relationships/oleObject" Target="../embeddings/oleObject3.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41.wmf"/><Relationship Id="rId4" Type="http://schemas.openxmlformats.org/officeDocument/2006/relationships/oleObject" Target="../embeddings/oleObject4.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49.wmf"/><Relationship Id="rId5" Type="http://schemas.openxmlformats.org/officeDocument/2006/relationships/oleObject" Target="../embeddings/oleObject6.bin"/><Relationship Id="rId4" Type="http://schemas.openxmlformats.org/officeDocument/2006/relationships/image" Target="../media/image48.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51.w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450177"/>
            <a:ext cx="7886700" cy="1655762"/>
          </a:xfrm>
        </p:spPr>
        <p:txBody>
          <a:bodyPr/>
          <a:lstStyle/>
          <a:p>
            <a:pPr>
              <a:lnSpc>
                <a:spcPct val="80000"/>
              </a:lnSpc>
              <a:spcBef>
                <a:spcPts val="0"/>
              </a:spcBef>
            </a:pPr>
            <a:r>
              <a:rPr lang="id-ID" sz="3200" dirty="0" smtClean="0"/>
              <a:t>Doni Abdul Fatah</a:t>
            </a:r>
          </a:p>
          <a:p>
            <a:pPr>
              <a:lnSpc>
                <a:spcPct val="80000"/>
              </a:lnSpc>
              <a:spcBef>
                <a:spcPts val="0"/>
              </a:spcBef>
            </a:pPr>
            <a:r>
              <a:rPr lang="id-ID" sz="3200" dirty="0" smtClean="0">
                <a:solidFill>
                  <a:schemeClr val="bg2">
                    <a:lumMod val="50000"/>
                  </a:schemeClr>
                </a:solidFill>
              </a:rPr>
              <a:t>github.com/doniaft</a:t>
            </a:r>
            <a:endParaRPr lang="id-ID" sz="3200" dirty="0" smtClean="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062163"/>
            <a:ext cx="8966200" cy="1396785"/>
          </a:xfrm>
        </p:spPr>
        <p:txBody>
          <a:bodyPr>
            <a:normAutofit/>
          </a:bodyPr>
          <a:lstStyle/>
          <a:p>
            <a:r>
              <a:rPr lang="id-ID" sz="4300" dirty="0" smtClean="0">
                <a:solidFill>
                  <a:schemeClr val="tx1">
                    <a:lumMod val="50000"/>
                    <a:lumOff val="50000"/>
                  </a:schemeClr>
                </a:solidFill>
              </a:rPr>
              <a:t>PROYEK PERANGKAT LUNAK</a:t>
            </a:r>
            <a:r>
              <a:rPr lang="en-US" sz="5900" dirty="0">
                <a:solidFill>
                  <a:prstClr val="black"/>
                </a:solidFill>
              </a:rPr>
              <a:t/>
            </a:r>
            <a:br>
              <a:rPr lang="en-US" sz="5900" dirty="0">
                <a:solidFill>
                  <a:prstClr val="black"/>
                </a:solidFill>
              </a:rPr>
            </a:br>
            <a:r>
              <a:rPr lang="id-ID" sz="3600" dirty="0" smtClean="0">
                <a:solidFill>
                  <a:srgbClr val="0070C0"/>
                </a:solidFill>
              </a:rPr>
              <a:t>03. </a:t>
            </a:r>
            <a:r>
              <a:rPr lang="id-ID" sz="3600" dirty="0">
                <a:solidFill>
                  <a:srgbClr val="0070C0"/>
                </a:solidFill>
              </a:rPr>
              <a:t>Organisasi </a:t>
            </a:r>
            <a:r>
              <a:rPr lang="id-ID" sz="3600" dirty="0">
                <a:solidFill>
                  <a:srgbClr val="0070C0"/>
                </a:solidFill>
              </a:rPr>
              <a:t>Proyek</a:t>
            </a:r>
            <a:r>
              <a:rPr lang="en-US" sz="3600" dirty="0">
                <a:solidFill>
                  <a:srgbClr val="0070C0"/>
                </a:solidFill>
              </a:rPr>
              <a:t> </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The </a:t>
            </a:r>
            <a:r>
              <a:rPr lang="id-ID" dirty="0" err="1"/>
              <a:t>Definition</a:t>
            </a:r>
            <a:r>
              <a:rPr lang="id-ID" dirty="0"/>
              <a:t> of Software</a:t>
            </a:r>
          </a:p>
        </p:txBody>
      </p:sp>
      <p:sp>
        <p:nvSpPr>
          <p:cNvPr id="3" name="Content Placeholder 2"/>
          <p:cNvSpPr>
            <a:spLocks noGrp="1"/>
          </p:cNvSpPr>
          <p:nvPr>
            <p:ph idx="1"/>
          </p:nvPr>
        </p:nvSpPr>
        <p:spPr>
          <a:xfrm>
            <a:off x="628650" y="1300053"/>
            <a:ext cx="8210550" cy="5176496"/>
          </a:xfrm>
        </p:spPr>
        <p:txBody>
          <a:bodyPr>
            <a:normAutofit fontScale="92500" lnSpcReduction="20000"/>
          </a:bodyPr>
          <a:lstStyle/>
          <a:p>
            <a:r>
              <a:rPr lang="en-US" dirty="0" smtClean="0"/>
              <a:t>Computer </a:t>
            </a:r>
            <a:r>
              <a:rPr lang="en-US" dirty="0">
                <a:solidFill>
                  <a:srgbClr val="C00000"/>
                </a:solidFill>
              </a:rPr>
              <a:t>programs</a:t>
            </a:r>
            <a:r>
              <a:rPr lang="en-US" dirty="0"/>
              <a:t>, </a:t>
            </a:r>
            <a:r>
              <a:rPr lang="en-US" dirty="0">
                <a:solidFill>
                  <a:srgbClr val="C00000"/>
                </a:solidFill>
              </a:rPr>
              <a:t>procedures</a:t>
            </a:r>
            <a:r>
              <a:rPr lang="en-US" dirty="0"/>
              <a:t>, and possibly associated </a:t>
            </a:r>
            <a:r>
              <a:rPr lang="en-US" dirty="0">
                <a:solidFill>
                  <a:srgbClr val="C00000"/>
                </a:solidFill>
              </a:rPr>
              <a:t>documentation</a:t>
            </a:r>
            <a:r>
              <a:rPr lang="en-US" dirty="0">
                <a:solidFill>
                  <a:srgbClr val="0070C0"/>
                </a:solidFill>
              </a:rPr>
              <a:t> </a:t>
            </a:r>
            <a:r>
              <a:rPr lang="en-US" dirty="0"/>
              <a:t>and </a:t>
            </a:r>
            <a:r>
              <a:rPr lang="en-US" dirty="0">
                <a:solidFill>
                  <a:srgbClr val="C00000"/>
                </a:solidFill>
              </a:rPr>
              <a:t>data </a:t>
            </a:r>
            <a:r>
              <a:rPr lang="en-US" dirty="0"/>
              <a:t>pertaining to the operation of a </a:t>
            </a:r>
            <a:r>
              <a:rPr lang="en-US" dirty="0" smtClean="0"/>
              <a:t>computer system </a:t>
            </a:r>
            <a:br>
              <a:rPr lang="en-US" dirty="0" smtClean="0"/>
            </a:br>
            <a:r>
              <a:rPr lang="en-US" sz="2200" i="1" dirty="0" smtClean="0"/>
              <a:t>(</a:t>
            </a:r>
            <a:r>
              <a:rPr lang="en-US" sz="2200" i="1" dirty="0"/>
              <a:t>IEEE, 1991</a:t>
            </a:r>
            <a:r>
              <a:rPr lang="en-US" sz="2200" i="1" dirty="0" smtClean="0"/>
              <a:t>) </a:t>
            </a:r>
            <a:r>
              <a:rPr lang="en-US" sz="2200" i="1" dirty="0"/>
              <a:t>(ISO, 1997) (ISO/IEC 9000-3)</a:t>
            </a:r>
            <a:endParaRPr lang="en-US" sz="2200" dirty="0" smtClean="0"/>
          </a:p>
          <a:p>
            <a:endParaRPr lang="en-US" dirty="0"/>
          </a:p>
          <a:p>
            <a:r>
              <a:rPr lang="en-US" dirty="0" smtClean="0"/>
              <a:t>(1</a:t>
            </a:r>
            <a:r>
              <a:rPr lang="en-US" dirty="0"/>
              <a:t>) </a:t>
            </a:r>
            <a:r>
              <a:rPr lang="en-US" dirty="0" smtClean="0"/>
              <a:t>Instructions </a:t>
            </a:r>
            <a:r>
              <a:rPr lang="en-US" dirty="0"/>
              <a:t>(computer </a:t>
            </a:r>
            <a:r>
              <a:rPr lang="en-US" dirty="0">
                <a:solidFill>
                  <a:srgbClr val="C00000"/>
                </a:solidFill>
              </a:rPr>
              <a:t>programs</a:t>
            </a:r>
            <a:r>
              <a:rPr lang="en-US" dirty="0"/>
              <a:t>) that when executed provide desired features, function, and </a:t>
            </a:r>
            <a:r>
              <a:rPr lang="en-US" dirty="0" smtClean="0"/>
              <a:t>performance</a:t>
            </a:r>
            <a:r>
              <a:rPr lang="en-US" dirty="0"/>
              <a:t/>
            </a:r>
            <a:br>
              <a:rPr lang="en-US" dirty="0"/>
            </a:br>
            <a:r>
              <a:rPr lang="en-US" dirty="0" smtClean="0"/>
              <a:t>(2</a:t>
            </a:r>
            <a:r>
              <a:rPr lang="en-US" dirty="0"/>
              <a:t>) </a:t>
            </a:r>
            <a:r>
              <a:rPr lang="en-US" dirty="0">
                <a:solidFill>
                  <a:srgbClr val="C00000"/>
                </a:solidFill>
              </a:rPr>
              <a:t>D</a:t>
            </a:r>
            <a:r>
              <a:rPr lang="en-US" dirty="0" smtClean="0">
                <a:solidFill>
                  <a:srgbClr val="C00000"/>
                </a:solidFill>
              </a:rPr>
              <a:t>ata </a:t>
            </a:r>
            <a:r>
              <a:rPr lang="en-US" dirty="0">
                <a:solidFill>
                  <a:srgbClr val="C00000"/>
                </a:solidFill>
              </a:rPr>
              <a:t>structures </a:t>
            </a:r>
            <a:r>
              <a:rPr lang="en-US" dirty="0"/>
              <a:t>that enable the programs to </a:t>
            </a:r>
            <a:r>
              <a:rPr lang="en-US" dirty="0" smtClean="0"/>
              <a:t>adequately </a:t>
            </a:r>
            <a:r>
              <a:rPr lang="en-US" dirty="0"/>
              <a:t>manipulate information, </a:t>
            </a:r>
            <a:r>
              <a:rPr lang="en-US" dirty="0" smtClean="0"/>
              <a:t>and</a:t>
            </a:r>
            <a:br>
              <a:rPr lang="en-US" dirty="0" smtClean="0"/>
            </a:br>
            <a:r>
              <a:rPr lang="en-US" dirty="0" smtClean="0"/>
              <a:t>(3</a:t>
            </a:r>
            <a:r>
              <a:rPr lang="en-US" dirty="0"/>
              <a:t>) </a:t>
            </a:r>
            <a:r>
              <a:rPr lang="en-US" dirty="0" smtClean="0"/>
              <a:t>Descriptive </a:t>
            </a:r>
            <a:r>
              <a:rPr lang="en-US" dirty="0">
                <a:solidFill>
                  <a:srgbClr val="C00000"/>
                </a:solidFill>
              </a:rPr>
              <a:t>information</a:t>
            </a:r>
            <a:r>
              <a:rPr lang="en-US" dirty="0"/>
              <a:t> in both hard copy and virtual forms that describes the operation and use of the </a:t>
            </a:r>
            <a:r>
              <a:rPr lang="en-US" dirty="0" smtClean="0"/>
              <a:t>programs </a:t>
            </a:r>
            <a:r>
              <a:rPr lang="en-US" dirty="0"/>
              <a:t/>
            </a:r>
            <a:br>
              <a:rPr lang="en-US" dirty="0"/>
            </a:br>
            <a:r>
              <a:rPr lang="en-US" sz="2200" i="1" dirty="0" smtClean="0"/>
              <a:t>(Pressman, 2014)</a:t>
            </a:r>
          </a:p>
          <a:p>
            <a:endParaRPr lang="en-US" dirty="0" smtClean="0"/>
          </a:p>
          <a:p>
            <a:r>
              <a:rPr lang="en-US" dirty="0" smtClean="0"/>
              <a:t>Computer </a:t>
            </a:r>
            <a:r>
              <a:rPr lang="en-US" dirty="0">
                <a:solidFill>
                  <a:srgbClr val="C00000"/>
                </a:solidFill>
              </a:rPr>
              <a:t>programs </a:t>
            </a:r>
            <a:r>
              <a:rPr lang="en-US" dirty="0"/>
              <a:t>and associated </a:t>
            </a:r>
            <a:r>
              <a:rPr lang="en-US" dirty="0" smtClean="0">
                <a:solidFill>
                  <a:srgbClr val="C00000"/>
                </a:solidFill>
              </a:rPr>
              <a:t>documentation </a:t>
            </a:r>
            <a:r>
              <a:rPr lang="en-US" sz="2200" i="1" dirty="0" smtClean="0"/>
              <a:t>(</a:t>
            </a:r>
            <a:r>
              <a:rPr lang="en-US" sz="2200" i="1" dirty="0" err="1" smtClean="0"/>
              <a:t>Sommerville</a:t>
            </a:r>
            <a:r>
              <a:rPr lang="en-US" sz="2200" i="1" dirty="0" smtClean="0"/>
              <a:t>, 2015)</a:t>
            </a:r>
          </a:p>
        </p:txBody>
      </p:sp>
    </p:spTree>
    <p:extLst>
      <p:ext uri="{BB962C8B-B14F-4D97-AF65-F5344CB8AC3E}">
        <p14:creationId xmlns:p14="http://schemas.microsoft.com/office/powerpoint/2010/main" val="38142700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t>Project costs and benefits over several </a:t>
            </a:r>
            <a:r>
              <a:rPr lang="en-US" sz="3200" dirty="0" smtClean="0"/>
              <a:t>years</a:t>
            </a:r>
            <a:br>
              <a:rPr lang="en-US" sz="3200" dirty="0" smtClean="0"/>
            </a:br>
            <a:r>
              <a:rPr lang="en-US" sz="3200" dirty="0" smtClean="0"/>
              <a:t>(3–5</a:t>
            </a:r>
            <a:r>
              <a:rPr lang="en-US" sz="3200" dirty="0"/>
              <a:t>)</a:t>
            </a:r>
          </a:p>
          <a:p>
            <a:pPr>
              <a:lnSpc>
                <a:spcPct val="90000"/>
              </a:lnSpc>
            </a:pPr>
            <a:r>
              <a:rPr lang="en-US" sz="3200" dirty="0"/>
              <a:t>Use normal growth rates for sales etc.</a:t>
            </a:r>
          </a:p>
          <a:p>
            <a:pPr>
              <a:lnSpc>
                <a:spcPct val="90000"/>
              </a:lnSpc>
            </a:pPr>
            <a:r>
              <a:rPr lang="en-US" sz="3200" dirty="0"/>
              <a:t>Total added to determine </a:t>
            </a: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Costs</a:t>
            </a:r>
          </a:p>
          <a:p>
            <a:pPr>
              <a:lnSpc>
                <a:spcPct val="90000"/>
              </a:lnSpc>
            </a:pPr>
            <a:r>
              <a:rPr lang="en-US" sz="3200" dirty="0">
                <a:solidFill>
                  <a:srgbClr val="C00000"/>
                </a:solidFill>
              </a:rPr>
              <a:t>Higher number </a:t>
            </a:r>
            <a:r>
              <a:rPr lang="en-US" sz="3200" dirty="0"/>
              <a:t>is better</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100</a:t>
            </a:fld>
            <a:endParaRPr lang="en-US">
              <a:solidFill>
                <a:prstClr val="black">
                  <a:tint val="75000"/>
                </a:prstClr>
              </a:solidFill>
            </a:endParaRPr>
          </a:p>
        </p:txBody>
      </p:sp>
    </p:spTree>
    <p:extLst>
      <p:ext uri="{BB962C8B-B14F-4D97-AF65-F5344CB8AC3E}">
        <p14:creationId xmlns:p14="http://schemas.microsoft.com/office/powerpoint/2010/main" val="2521434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t>Project costs and benefits over several </a:t>
            </a:r>
            <a:r>
              <a:rPr lang="en-US" sz="3200" dirty="0" smtClean="0"/>
              <a:t>years</a:t>
            </a:r>
            <a:br>
              <a:rPr lang="en-US" sz="3200" dirty="0" smtClean="0"/>
            </a:br>
            <a:r>
              <a:rPr lang="en-US" sz="3200" dirty="0" smtClean="0"/>
              <a:t>(3–5</a:t>
            </a:r>
            <a:r>
              <a:rPr lang="en-US" sz="3200" dirty="0"/>
              <a:t>)</a:t>
            </a:r>
          </a:p>
          <a:p>
            <a:pPr>
              <a:lnSpc>
                <a:spcPct val="90000"/>
              </a:lnSpc>
            </a:pPr>
            <a:r>
              <a:rPr lang="en-US" sz="3200" dirty="0"/>
              <a:t>Use normal growth rates for sales etc.</a:t>
            </a:r>
          </a:p>
          <a:p>
            <a:pPr>
              <a:lnSpc>
                <a:spcPct val="90000"/>
              </a:lnSpc>
            </a:pPr>
            <a:r>
              <a:rPr lang="en-US" sz="3200" dirty="0"/>
              <a:t>Total added to determine </a:t>
            </a: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Costs</a:t>
            </a:r>
          </a:p>
          <a:p>
            <a:pPr>
              <a:lnSpc>
                <a:spcPct val="90000"/>
              </a:lnSpc>
            </a:pPr>
            <a:r>
              <a:rPr lang="en-US" sz="3200" dirty="0">
                <a:solidFill>
                  <a:srgbClr val="C00000"/>
                </a:solidFill>
              </a:rPr>
              <a:t>Higher number </a:t>
            </a:r>
            <a:r>
              <a:rPr lang="en-US" sz="3200" dirty="0"/>
              <a:t>is better</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101</a:t>
            </a:fld>
            <a:endParaRPr lang="en-US">
              <a:solidFill>
                <a:prstClr val="black">
                  <a:tint val="75000"/>
                </a:prstClr>
              </a:solidFill>
            </a:endParaRPr>
          </a:p>
        </p:txBody>
      </p:sp>
    </p:spTree>
    <p:extLst>
      <p:ext uri="{BB962C8B-B14F-4D97-AF65-F5344CB8AC3E}">
        <p14:creationId xmlns:p14="http://schemas.microsoft.com/office/powerpoint/2010/main" val="3200978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Analysis</a:t>
            </a:r>
            <a:r>
              <a:rPr lang="id-ID" dirty="0"/>
              <a:t> - </a:t>
            </a:r>
            <a:r>
              <a:rPr lang="en-US" dirty="0"/>
              <a:t>Cash Flow</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4" t="23255" r="16897" b="21532"/>
          <a:stretch/>
        </p:blipFill>
        <p:spPr bwMode="auto">
          <a:xfrm>
            <a:off x="-5255" y="1066800"/>
            <a:ext cx="9144000" cy="580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661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537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104</a:t>
            </a:fld>
            <a:endParaRPr lang="en-US" dirty="0">
              <a:solidFill>
                <a:prstClr val="black">
                  <a:tint val="75000"/>
                </a:prstClr>
              </a:solidFill>
            </a:endParaRPr>
          </a:p>
        </p:txBody>
      </p:sp>
      <p:pic>
        <p:nvPicPr>
          <p:cNvPr id="5" name="Picture 4"/>
          <p:cNvPicPr>
            <a:picLocks noChangeAspect="1"/>
          </p:cNvPicPr>
          <p:nvPr/>
        </p:nvPicPr>
        <p:blipFill rotWithShape="1">
          <a:blip r:embed="rId2"/>
          <a:srcRect l="32091" t="23351" r="17923" b="7366"/>
          <a:stretch/>
        </p:blipFill>
        <p:spPr>
          <a:xfrm>
            <a:off x="0" y="0"/>
            <a:ext cx="9144000" cy="6858000"/>
          </a:xfrm>
          <a:prstGeom prst="rect">
            <a:avLst/>
          </a:prstGeom>
        </p:spPr>
      </p:pic>
    </p:spTree>
    <p:extLst>
      <p:ext uri="{BB962C8B-B14F-4D97-AF65-F5344CB8AC3E}">
        <p14:creationId xmlns:p14="http://schemas.microsoft.com/office/powerpoint/2010/main" val="3563203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Value (PV)</a:t>
            </a:r>
          </a:p>
        </p:txBody>
      </p:sp>
      <p:sp>
        <p:nvSpPr>
          <p:cNvPr id="3" name="Content Placeholder 2"/>
          <p:cNvSpPr>
            <a:spLocks noGrp="1"/>
          </p:cNvSpPr>
          <p:nvPr>
            <p:ph idx="1"/>
          </p:nvPr>
        </p:nvSpPr>
        <p:spPr/>
        <p:txBody>
          <a:bodyPr/>
          <a:lstStyle/>
          <a:p>
            <a:r>
              <a:rPr lang="en-US" sz="3200" dirty="0" smtClean="0"/>
              <a:t>The amount of an </a:t>
            </a:r>
            <a:r>
              <a:rPr lang="en-US" sz="3200" dirty="0" smtClean="0">
                <a:solidFill>
                  <a:srgbClr val="C00000"/>
                </a:solidFill>
              </a:rPr>
              <a:t>investment today </a:t>
            </a:r>
            <a:r>
              <a:rPr lang="en-US" sz="3200" dirty="0" smtClean="0"/>
              <a:t>compared to the same </a:t>
            </a:r>
            <a:r>
              <a:rPr lang="en-US" sz="3200" dirty="0" smtClean="0">
                <a:solidFill>
                  <a:srgbClr val="C00000"/>
                </a:solidFill>
              </a:rPr>
              <a:t>amount </a:t>
            </a:r>
            <a:r>
              <a:rPr lang="en-US" sz="3200" i="1" dirty="0" smtClean="0">
                <a:solidFill>
                  <a:srgbClr val="C00000"/>
                </a:solidFill>
              </a:rPr>
              <a:t>n</a:t>
            </a:r>
            <a:r>
              <a:rPr lang="en-US" sz="3200" dirty="0" smtClean="0">
                <a:solidFill>
                  <a:srgbClr val="C00000"/>
                </a:solidFill>
              </a:rPr>
              <a:t> years</a:t>
            </a:r>
            <a:r>
              <a:rPr lang="en-US" sz="3200" dirty="0" smtClean="0"/>
              <a:t> in the future</a:t>
            </a:r>
          </a:p>
          <a:p>
            <a:r>
              <a:rPr lang="en-US" sz="3200" dirty="0" smtClean="0"/>
              <a:t>Taking into account inflation and time</a:t>
            </a:r>
          </a:p>
          <a:p>
            <a:pPr lvl="1"/>
            <a:endParaRPr lang="en-US" dirty="0" smtClean="0"/>
          </a:p>
          <a:p>
            <a:pPr lvl="1">
              <a:buNone/>
            </a:pPr>
            <a:endParaRPr lang="en-US" dirty="0" smtClean="0"/>
          </a:p>
          <a:p>
            <a:pPr lvl="1">
              <a:buNone/>
            </a:pPr>
            <a:endParaRPr lang="en-US" dirty="0"/>
          </a:p>
          <a:p>
            <a:pPr lvl="1">
              <a:buNone/>
            </a:pPr>
            <a:endParaRPr lang="en-US" dirty="0" smtClean="0"/>
          </a:p>
          <a:p>
            <a:pPr lvl="1">
              <a:buNone/>
            </a:pPr>
            <a:r>
              <a:rPr lang="en-US" sz="3600" dirty="0" smtClean="0">
                <a:solidFill>
                  <a:srgbClr val="C00000"/>
                </a:solidFill>
              </a:rPr>
              <a:t>	PV  = </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105</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4514850" y="3807539"/>
          <a:ext cx="114300" cy="215900"/>
        </p:xfrm>
        <a:graphic>
          <a:graphicData uri="http://schemas.openxmlformats.org/presentationml/2006/ole">
            <mc:AlternateContent xmlns:mc="http://schemas.openxmlformats.org/markup-compatibility/2006">
              <mc:Choice xmlns:v="urn:schemas-microsoft-com:vml" Requires="v">
                <p:oleObj spid="_x0000_s1026"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0753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971800" y="3991689"/>
            <a:ext cx="3429000" cy="646331"/>
          </a:xfrm>
          <a:prstGeom prst="rect">
            <a:avLst/>
          </a:prstGeom>
          <a:noFill/>
        </p:spPr>
        <p:txBody>
          <a:bodyPr wrap="square" rtlCol="0">
            <a:spAutoFit/>
          </a:bodyPr>
          <a:lstStyle/>
          <a:p>
            <a:r>
              <a:rPr lang="en-US" sz="3600" dirty="0" smtClean="0">
                <a:solidFill>
                  <a:srgbClr val="C00000"/>
                </a:solidFill>
                <a:effectLst/>
                <a:latin typeface="+mn-lt"/>
              </a:rPr>
              <a:t>Amount</a:t>
            </a:r>
            <a:endParaRPr lang="en-US" sz="3600" dirty="0">
              <a:solidFill>
                <a:srgbClr val="C00000"/>
              </a:solidFill>
              <a:effectLst/>
              <a:latin typeface="+mn-lt"/>
            </a:endParaRPr>
          </a:p>
        </p:txBody>
      </p:sp>
      <p:cxnSp>
        <p:nvCxnSpPr>
          <p:cNvPr id="14" name="Straight Connector 13"/>
          <p:cNvCxnSpPr/>
          <p:nvPr/>
        </p:nvCxnSpPr>
        <p:spPr>
          <a:xfrm>
            <a:off x="2743200" y="4601289"/>
            <a:ext cx="39624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38400" y="4763869"/>
            <a:ext cx="4648200" cy="646331"/>
          </a:xfrm>
          <a:prstGeom prst="rect">
            <a:avLst/>
          </a:prstGeom>
          <a:noFill/>
        </p:spPr>
        <p:txBody>
          <a:bodyPr wrap="square" rtlCol="0">
            <a:spAutoFit/>
          </a:bodyPr>
          <a:lstStyle/>
          <a:p>
            <a:r>
              <a:rPr lang="en-US" sz="3600" dirty="0" smtClean="0">
                <a:solidFill>
                  <a:srgbClr val="C00000"/>
                </a:solidFill>
                <a:effectLst/>
                <a:latin typeface="+mn-lt"/>
              </a:rPr>
              <a:t>(1 + Interest </a:t>
            </a:r>
            <a:r>
              <a:rPr lang="en-US" sz="3600" dirty="0" err="1" smtClean="0">
                <a:solidFill>
                  <a:srgbClr val="C00000"/>
                </a:solidFill>
                <a:effectLst/>
                <a:latin typeface="+mn-lt"/>
              </a:rPr>
              <a:t>Rate)</a:t>
            </a:r>
            <a:r>
              <a:rPr lang="en-US" sz="3600" baseline="30000" dirty="0" err="1" smtClean="0">
                <a:solidFill>
                  <a:srgbClr val="C00000"/>
                </a:solidFill>
                <a:effectLst/>
                <a:latin typeface="+mn-lt"/>
              </a:rPr>
              <a:t>n</a:t>
            </a:r>
            <a:endParaRPr lang="en-US" sz="3600" baseline="30000" dirty="0">
              <a:solidFill>
                <a:srgbClr val="C00000"/>
              </a:solidFill>
              <a:effectLst/>
              <a:latin typeface="+mn-lt"/>
            </a:endParaRPr>
          </a:p>
        </p:txBody>
      </p:sp>
    </p:spTree>
    <p:extLst>
      <p:ext uri="{BB962C8B-B14F-4D97-AF65-F5344CB8AC3E}">
        <p14:creationId xmlns:p14="http://schemas.microsoft.com/office/powerpoint/2010/main" val="3730750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482162" y="939391"/>
            <a:ext cx="5918638" cy="58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0" name="Rectangle 2"/>
          <p:cNvSpPr>
            <a:spLocks noGrp="1" noChangeArrowheads="1"/>
          </p:cNvSpPr>
          <p:nvPr>
            <p:ph type="title"/>
          </p:nvPr>
        </p:nvSpPr>
        <p:spPr/>
        <p:txBody>
          <a:bodyPr/>
          <a:lstStyle/>
          <a:p>
            <a:r>
              <a:rPr lang="en-US"/>
              <a:t>Net Present Value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graphicFrame>
        <p:nvGraphicFramePr>
          <p:cNvPr id="171012" name="Object 4"/>
          <p:cNvGraphicFramePr>
            <a:graphicFrameLocks noChangeAspect="1"/>
          </p:cNvGraphicFramePr>
          <p:nvPr>
            <p:extLst/>
          </p:nvPr>
        </p:nvGraphicFramePr>
        <p:xfrm>
          <a:off x="6629400" y="2286000"/>
          <a:ext cx="2286000" cy="2243137"/>
        </p:xfrm>
        <a:graphic>
          <a:graphicData uri="http://schemas.openxmlformats.org/presentationml/2006/ole">
            <mc:AlternateContent xmlns:mc="http://schemas.openxmlformats.org/markup-compatibility/2006">
              <mc:Choice xmlns:v="urn:schemas-microsoft-com:vml" Requires="v">
                <p:oleObj spid="_x0000_s2050" name="Equation" r:id="rId4" imgW="672808" imgH="660113" progId="Equation.3">
                  <p:embed/>
                </p:oleObj>
              </mc:Choice>
              <mc:Fallback>
                <p:oleObj name="Equation" r:id="rId4" imgW="672808" imgH="6601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0"/>
                        <a:ext cx="2286000" cy="22431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Line 6"/>
          <p:cNvSpPr>
            <a:spLocks noChangeShapeType="1"/>
          </p:cNvSpPr>
          <p:nvPr/>
        </p:nvSpPr>
        <p:spPr bwMode="auto">
          <a:xfrm flipH="1">
            <a:off x="5562600" y="2674937"/>
            <a:ext cx="1371600" cy="2743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171015" name="Line 7"/>
          <p:cNvSpPr>
            <a:spLocks noChangeShapeType="1"/>
          </p:cNvSpPr>
          <p:nvPr/>
        </p:nvSpPr>
        <p:spPr bwMode="auto">
          <a:xfrm flipH="1">
            <a:off x="5715000" y="4275137"/>
            <a:ext cx="1447800" cy="13716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531846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Present Value (NPV)</a:t>
            </a:r>
          </a:p>
        </p:txBody>
      </p:sp>
      <p:sp>
        <p:nvSpPr>
          <p:cNvPr id="3" name="Content Placeholder 2"/>
          <p:cNvSpPr>
            <a:spLocks noGrp="1"/>
          </p:cNvSpPr>
          <p:nvPr>
            <p:ph idx="1"/>
          </p:nvPr>
        </p:nvSpPr>
        <p:spPr/>
        <p:txBody>
          <a:bodyPr/>
          <a:lstStyle/>
          <a:p>
            <a:pPr>
              <a:buNone/>
            </a:pPr>
            <a:r>
              <a:rPr lang="en-US" sz="3600" dirty="0" smtClean="0"/>
              <a:t>	The present value of benefit less the present value of cost</a:t>
            </a:r>
          </a:p>
          <a:p>
            <a:endParaRPr lang="en-US" dirty="0" smtClean="0"/>
          </a:p>
          <a:p>
            <a:pPr>
              <a:buNone/>
            </a:pPr>
            <a:r>
              <a:rPr lang="en-US" dirty="0" smtClean="0"/>
              <a:t>	</a:t>
            </a:r>
            <a:r>
              <a:rPr lang="en-US" sz="3200" dirty="0" smtClean="0"/>
              <a:t>	</a:t>
            </a:r>
            <a:r>
              <a:rPr lang="en-US" sz="3600" dirty="0" smtClean="0">
                <a:solidFill>
                  <a:srgbClr val="C00000"/>
                </a:solidFill>
              </a:rPr>
              <a:t>NPV = PV Benefits – PV Costs</a:t>
            </a:r>
          </a:p>
          <a:p>
            <a:endParaRPr lang="en-US" dirty="0" smtClean="0"/>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44211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2286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NPV Calculation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108</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00800" y="3238500"/>
          <a:ext cx="2460625" cy="693738"/>
        </p:xfrm>
        <a:graphic>
          <a:graphicData uri="http://schemas.openxmlformats.org/presentationml/2006/ole">
            <mc:AlternateContent xmlns:mc="http://schemas.openxmlformats.org/markup-compatibility/2006">
              <mc:Choice xmlns:v="urn:schemas-microsoft-com:vml" Requires="v">
                <p:oleObj spid="_x0000_s3074" name="Equation" r:id="rId4" imgW="1397000" imgH="393700" progId="Equation.3">
                  <p:embed/>
                </p:oleObj>
              </mc:Choice>
              <mc:Fallback>
                <p:oleObj name="Equation" r:id="rId4" imgW="13970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238500"/>
                        <a:ext cx="2460625" cy="693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273362" y="2362200"/>
            <a:ext cx="648027" cy="838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273362" y="3505200"/>
            <a:ext cx="2032438" cy="13716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6273362" y="3962400"/>
            <a:ext cx="648027" cy="16764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806641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p>
        </p:txBody>
      </p:sp>
      <p:sp>
        <p:nvSpPr>
          <p:cNvPr id="3" name="Content Placeholder 2"/>
          <p:cNvSpPr>
            <a:spLocks noGrp="1"/>
          </p:cNvSpPr>
          <p:nvPr>
            <p:ph idx="1"/>
          </p:nvPr>
        </p:nvSpPr>
        <p:spPr/>
        <p:txBody>
          <a:bodyPr/>
          <a:lstStyle/>
          <a:p>
            <a:pPr>
              <a:buNone/>
            </a:pPr>
            <a:r>
              <a:rPr lang="en-US" sz="3600" dirty="0" smtClean="0"/>
              <a:t>	The Amount of revenue or cost savings results from a given investment</a:t>
            </a:r>
          </a:p>
          <a:p>
            <a:pPr lvl="1"/>
            <a:endParaRPr lang="en-US" dirty="0" smtClean="0"/>
          </a:p>
          <a:p>
            <a:pPr lvl="1"/>
            <a:endParaRPr lang="en-US" dirty="0" smtClean="0"/>
          </a:p>
          <a:p>
            <a:pPr lvl="1">
              <a:buNone/>
            </a:pPr>
            <a:r>
              <a:rPr lang="en-US" dirty="0" smtClean="0"/>
              <a:t>	</a:t>
            </a:r>
          </a:p>
          <a:p>
            <a:pPr lvl="1">
              <a:buNone/>
            </a:pPr>
            <a:r>
              <a:rPr lang="en-US" sz="3200" dirty="0" smtClean="0">
                <a:solidFill>
                  <a:srgbClr val="C00000"/>
                </a:solidFill>
              </a:rPr>
              <a:t>     ROI </a:t>
            </a:r>
            <a:r>
              <a:rPr lang="en-US" dirty="0" smtClean="0">
                <a:solidFill>
                  <a:srgbClr val="C00000"/>
                </a:solidFill>
              </a:rPr>
              <a:t>=</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362200" y="3631050"/>
            <a:ext cx="5791200" cy="584775"/>
          </a:xfrm>
          <a:prstGeom prst="rect">
            <a:avLst/>
          </a:prstGeom>
          <a:noFill/>
        </p:spPr>
        <p:txBody>
          <a:bodyPr wrap="square" rtlCol="0">
            <a:spAutoFit/>
          </a:bodyPr>
          <a:lstStyle/>
          <a:p>
            <a:r>
              <a:rPr lang="en-US" sz="3200" dirty="0" smtClean="0">
                <a:solidFill>
                  <a:srgbClr val="C00000"/>
                </a:solidFill>
                <a:effectLst/>
                <a:latin typeface="+mn-lt"/>
              </a:rPr>
              <a:t>Total Benefits – Total Costs</a:t>
            </a:r>
            <a:endParaRPr lang="en-US" sz="3200" dirty="0">
              <a:solidFill>
                <a:srgbClr val="C00000"/>
              </a:solidFill>
              <a:effectLst/>
              <a:latin typeface="+mn-lt"/>
            </a:endParaRPr>
          </a:p>
        </p:txBody>
      </p:sp>
      <p:cxnSp>
        <p:nvCxnSpPr>
          <p:cNvPr id="11" name="Straight Connector 10"/>
          <p:cNvCxnSpPr/>
          <p:nvPr/>
        </p:nvCxnSpPr>
        <p:spPr>
          <a:xfrm>
            <a:off x="2590800" y="4292025"/>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52800" y="4368225"/>
            <a:ext cx="3124200" cy="584775"/>
          </a:xfrm>
          <a:prstGeom prst="rect">
            <a:avLst/>
          </a:prstGeom>
          <a:noFill/>
        </p:spPr>
        <p:txBody>
          <a:bodyPr wrap="square" rtlCol="0">
            <a:spAutoFit/>
          </a:bodyPr>
          <a:lstStyle/>
          <a:p>
            <a:r>
              <a:rPr lang="en-US" sz="3200" dirty="0" smtClean="0">
                <a:solidFill>
                  <a:srgbClr val="C00000"/>
                </a:solidFill>
                <a:effectLst/>
                <a:latin typeface="+mn-lt"/>
              </a:rPr>
              <a:t>Total Costs</a:t>
            </a:r>
            <a:endParaRPr lang="en-US" sz="3200" dirty="0">
              <a:solidFill>
                <a:srgbClr val="C00000"/>
              </a:solidFill>
              <a:effectLst/>
              <a:latin typeface="+mn-lt"/>
            </a:endParaRPr>
          </a:p>
        </p:txBody>
      </p:sp>
    </p:spTree>
    <p:extLst>
      <p:ext uri="{BB962C8B-B14F-4D97-AF65-F5344CB8AC3E}">
        <p14:creationId xmlns:p14="http://schemas.microsoft.com/office/powerpoint/2010/main" val="2907778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Jenis</a:t>
            </a:r>
            <a:r>
              <a:rPr lang="en-US" dirty="0" smtClean="0"/>
              <a:t> Software</a:t>
            </a:r>
            <a:endParaRPr lang="id-ID" dirty="0"/>
          </a:p>
        </p:txBody>
      </p:sp>
      <p:graphicFrame>
        <p:nvGraphicFramePr>
          <p:cNvPr id="5" name="Content Placeholder 4"/>
          <p:cNvGraphicFramePr>
            <a:graphicFrameLocks noGrp="1"/>
          </p:cNvGraphicFramePr>
          <p:nvPr>
            <p:ph idx="1"/>
            <p:extLst/>
          </p:nvPr>
        </p:nvGraphicFramePr>
        <p:xfrm>
          <a:off x="628650" y="1528763"/>
          <a:ext cx="7886700" cy="4643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82985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3048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ROI Calculation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110</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77000" y="3048000"/>
          <a:ext cx="2437927" cy="1074738"/>
        </p:xfrm>
        <a:graphic>
          <a:graphicData uri="http://schemas.openxmlformats.org/presentationml/2006/ole">
            <mc:AlternateContent xmlns:mc="http://schemas.openxmlformats.org/markup-compatibility/2006">
              <mc:Choice xmlns:v="urn:schemas-microsoft-com:vml" Requires="v">
                <p:oleObj spid="_x0000_s4098" name="Equation" r:id="rId4" imgW="1384300" imgH="609600" progId="Equation.3">
                  <p:embed/>
                </p:oleObj>
              </mc:Choice>
              <mc:Fallback>
                <p:oleObj name="Equation" r:id="rId4" imgW="13843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2437927" cy="1074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477000" y="2362200"/>
            <a:ext cx="457200" cy="6858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477000" y="3665538"/>
            <a:ext cx="1524000" cy="12954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2895600" y="4191000"/>
            <a:ext cx="3886200" cy="19812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212954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p>
        </p:txBody>
      </p:sp>
      <p:sp>
        <p:nvSpPr>
          <p:cNvPr id="3" name="Content Placeholder 2"/>
          <p:cNvSpPr>
            <a:spLocks noGrp="1"/>
          </p:cNvSpPr>
          <p:nvPr>
            <p:ph idx="1"/>
          </p:nvPr>
        </p:nvSpPr>
        <p:spPr/>
        <p:txBody>
          <a:bodyPr>
            <a:normAutofit/>
          </a:bodyPr>
          <a:lstStyle/>
          <a:p>
            <a:pPr>
              <a:buNone/>
            </a:pPr>
            <a:r>
              <a:rPr lang="en-US" dirty="0" smtClean="0"/>
              <a:t>	</a:t>
            </a:r>
            <a:r>
              <a:rPr lang="en-US" sz="3200" dirty="0" smtClean="0"/>
              <a:t>The point in time when the costs of the project </a:t>
            </a:r>
            <a:r>
              <a:rPr lang="en-US" sz="3200" dirty="0" smtClean="0">
                <a:solidFill>
                  <a:srgbClr val="C00000"/>
                </a:solidFill>
              </a:rPr>
              <a:t>equal</a:t>
            </a:r>
            <a:r>
              <a:rPr lang="en-US" sz="3200" dirty="0" smtClean="0"/>
              <a:t> the value it has delivered</a:t>
            </a:r>
          </a:p>
          <a:p>
            <a:endParaRPr lang="en-US" dirty="0" smtClean="0">
              <a:solidFill>
                <a:schemeClr val="tx1"/>
              </a:solidFill>
              <a:latin typeface="+mn-lt"/>
              <a:ea typeface="+mn-ea"/>
              <a:cs typeface="+mn-cs"/>
            </a:endParaRPr>
          </a:p>
          <a:p>
            <a:endParaRPr lang="en-US" dirty="0" smtClean="0">
              <a:solidFill>
                <a:schemeClr val="tx1"/>
              </a:solidFill>
              <a:latin typeface="+mn-lt"/>
              <a:ea typeface="+mn-ea"/>
              <a:cs typeface="+mn-cs"/>
            </a:endParaRPr>
          </a:p>
          <a:p>
            <a:pPr>
              <a:buNone/>
            </a:pPr>
            <a:r>
              <a:rPr lang="en-US" dirty="0" smtClean="0">
                <a:solidFill>
                  <a:srgbClr val="C00000"/>
                </a:solidFill>
                <a:latin typeface="+mn-lt"/>
                <a:ea typeface="+mn-ea"/>
                <a:cs typeface="+mn-cs"/>
              </a:rPr>
              <a:t>	BEP =</a:t>
            </a:r>
          </a:p>
          <a:p>
            <a:pPr>
              <a:buNone/>
            </a:pPr>
            <a:endParaRPr lang="en-US" dirty="0" smtClean="0">
              <a:solidFill>
                <a:schemeClr val="tx1"/>
              </a:solidFill>
              <a:latin typeface="+mn-lt"/>
              <a:ea typeface="+mn-ea"/>
              <a:cs typeface="+mn-cs"/>
            </a:endParaRPr>
          </a:p>
          <a:p>
            <a:pPr>
              <a:buNone/>
            </a:pPr>
            <a:endParaRPr lang="en-US" dirty="0" smtClean="0">
              <a:solidFill>
                <a:schemeClr val="tx1"/>
              </a:solidFill>
              <a:latin typeface="+mn-lt"/>
              <a:ea typeface="+mn-ea"/>
              <a:cs typeface="+mn-cs"/>
            </a:endParaRPr>
          </a:p>
          <a:p>
            <a:pPr>
              <a:buNone/>
            </a:pPr>
            <a:r>
              <a:rPr lang="en-US" i="1" dirty="0" smtClean="0">
                <a:solidFill>
                  <a:schemeClr val="tx1"/>
                </a:solidFill>
                <a:latin typeface="+mn-lt"/>
                <a:ea typeface="+mn-ea"/>
                <a:cs typeface="+mn-cs"/>
              </a:rPr>
              <a:t>* </a:t>
            </a:r>
            <a:r>
              <a:rPr lang="en-US" sz="2400" i="1" dirty="0" smtClean="0">
                <a:solidFill>
                  <a:schemeClr val="tx1"/>
                </a:solidFill>
                <a:latin typeface="+mn-lt"/>
                <a:ea typeface="+mn-ea"/>
                <a:cs typeface="+mn-cs"/>
              </a:rPr>
              <a:t>Use the yearly NPV amount from the first year in which project has positive cas</a:t>
            </a:r>
            <a:r>
              <a:rPr lang="en-US" sz="2400" i="1" dirty="0" smtClean="0">
                <a:ea typeface="+mn-ea"/>
                <a:cs typeface="+mn-cs"/>
              </a:rPr>
              <a:t>h flow</a:t>
            </a:r>
            <a:endParaRPr lang="en-US" sz="2400" i="1"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111</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133600" y="3124200"/>
            <a:ext cx="5867400" cy="584775"/>
          </a:xfrm>
          <a:prstGeom prst="rect">
            <a:avLst/>
          </a:prstGeom>
          <a:noFill/>
        </p:spPr>
        <p:txBody>
          <a:bodyPr wrap="square" rtlCol="0">
            <a:spAutoFit/>
          </a:bodyPr>
          <a:lstStyle/>
          <a:p>
            <a:r>
              <a:rPr lang="en-US" sz="3200" dirty="0" smtClean="0">
                <a:solidFill>
                  <a:srgbClr val="C00000"/>
                </a:solidFill>
                <a:effectLst/>
                <a:latin typeface="+mn-lt"/>
              </a:rPr>
              <a:t>Yearly NPV</a:t>
            </a:r>
            <a:r>
              <a:rPr lang="en-US" sz="3200" baseline="30000" dirty="0" smtClean="0">
                <a:solidFill>
                  <a:srgbClr val="C00000"/>
                </a:solidFill>
                <a:effectLst/>
                <a:latin typeface="+mn-lt"/>
              </a:rPr>
              <a:t>*</a:t>
            </a:r>
            <a:r>
              <a:rPr lang="en-US" sz="3200" dirty="0" smtClean="0">
                <a:solidFill>
                  <a:srgbClr val="C00000"/>
                </a:solidFill>
                <a:effectLst/>
                <a:latin typeface="+mn-lt"/>
              </a:rPr>
              <a:t> – Cumulative NPV</a:t>
            </a:r>
            <a:endParaRPr lang="en-US" sz="3200" dirty="0">
              <a:solidFill>
                <a:srgbClr val="C00000"/>
              </a:solidFill>
              <a:effectLst/>
              <a:latin typeface="+mn-lt"/>
            </a:endParaRPr>
          </a:p>
        </p:txBody>
      </p:sp>
      <p:cxnSp>
        <p:nvCxnSpPr>
          <p:cNvPr id="10" name="Straight Connector 9"/>
          <p:cNvCxnSpPr/>
          <p:nvPr/>
        </p:nvCxnSpPr>
        <p:spPr>
          <a:xfrm>
            <a:off x="2286000" y="3733800"/>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71800" y="3810000"/>
            <a:ext cx="4191000" cy="584775"/>
          </a:xfrm>
          <a:prstGeom prst="rect">
            <a:avLst/>
          </a:prstGeom>
          <a:noFill/>
        </p:spPr>
        <p:txBody>
          <a:bodyPr wrap="square" rtlCol="0">
            <a:spAutoFit/>
          </a:bodyPr>
          <a:lstStyle/>
          <a:p>
            <a:r>
              <a:rPr lang="en-US" sz="3200" dirty="0" smtClean="0">
                <a:solidFill>
                  <a:srgbClr val="C00000"/>
                </a:solidFill>
                <a:effectLst/>
                <a:latin typeface="+mn-lt"/>
              </a:rPr>
              <a:t>Yearly</a:t>
            </a:r>
            <a:r>
              <a:rPr lang="en-US" sz="3200" baseline="30000" dirty="0" smtClean="0">
                <a:solidFill>
                  <a:srgbClr val="C00000"/>
                </a:solidFill>
                <a:effectLst/>
                <a:latin typeface="+mn-lt"/>
              </a:rPr>
              <a:t>*</a:t>
            </a:r>
            <a:r>
              <a:rPr lang="en-US" sz="3200" dirty="0" smtClean="0">
                <a:solidFill>
                  <a:srgbClr val="C00000"/>
                </a:solidFill>
                <a:effectLst/>
                <a:latin typeface="+mn-lt"/>
              </a:rPr>
              <a:t> NPV</a:t>
            </a:r>
            <a:endParaRPr lang="en-US" sz="3200" dirty="0">
              <a:solidFill>
                <a:srgbClr val="C00000"/>
              </a:solidFill>
              <a:effectLst/>
              <a:latin typeface="+mn-lt"/>
            </a:endParaRPr>
          </a:p>
        </p:txBody>
      </p:sp>
    </p:spTree>
    <p:extLst>
      <p:ext uri="{BB962C8B-B14F-4D97-AF65-F5344CB8AC3E}">
        <p14:creationId xmlns:p14="http://schemas.microsoft.com/office/powerpoint/2010/main" val="68179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Break</a:t>
            </a:r>
            <a:r>
              <a:rPr lang="id-ID" dirty="0" smtClean="0"/>
              <a:t> </a:t>
            </a:r>
            <a:r>
              <a:rPr lang="en-US" dirty="0" smtClean="0"/>
              <a:t>Even Point (BEP)</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112</a:t>
            </a:fld>
            <a:endParaRPr lang="en-US">
              <a:solidFill>
                <a:prstClr val="black">
                  <a:tint val="75000"/>
                </a:prstClr>
              </a:solidFill>
            </a:endParaRPr>
          </a:p>
        </p:txBody>
      </p:sp>
      <p:pic>
        <p:nvPicPr>
          <p:cNvPr id="89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24" t="40950" r="14017" b="16383"/>
          <a:stretch/>
        </p:blipFill>
        <p:spPr bwMode="auto">
          <a:xfrm>
            <a:off x="152400" y="1371600"/>
            <a:ext cx="886372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762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113</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317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2075" tIns="46038" rIns="92075" bIns="46038" anchor="ctr">
            <a:normAutofit/>
          </a:bodyPr>
          <a:lstStyle/>
          <a:p>
            <a:r>
              <a:rPr lang="en-US" dirty="0"/>
              <a:t>Feasibility Analysis - Organizational </a:t>
            </a:r>
            <a:r>
              <a:rPr lang="en-US" dirty="0" smtClean="0"/>
              <a:t>Feasibility</a:t>
            </a:r>
            <a:endParaRPr lang="en-US" sz="3200" dirty="0">
              <a:solidFill>
                <a:srgbClr val="0070C0"/>
              </a:solidFill>
            </a:endParaRPr>
          </a:p>
        </p:txBody>
      </p:sp>
      <p:sp>
        <p:nvSpPr>
          <p:cNvPr id="144387" name="Rectangle 3" descr="Rectangle: Click to edit Master text styles&#10;Second level&#10;Third level&#10;Fourth level&#10;Fifth level"/>
          <p:cNvSpPr>
            <a:spLocks noGrp="1" noChangeArrowheads="1"/>
          </p:cNvSpPr>
          <p:nvPr>
            <p:ph idx="1"/>
          </p:nvPr>
        </p:nvSpPr>
        <p:spPr>
          <a:noFill/>
          <a:ln/>
        </p:spPr>
        <p:txBody>
          <a:bodyPr lIns="92075" tIns="46038" rIns="92075" bIns="46038"/>
          <a:lstStyle/>
          <a:p>
            <a:r>
              <a:rPr lang="en-US" sz="3600" dirty="0" smtClean="0">
                <a:solidFill>
                  <a:srgbClr val="C00000"/>
                </a:solidFill>
              </a:rPr>
              <a:t>Strategic Alignment</a:t>
            </a:r>
          </a:p>
          <a:p>
            <a:pPr lvl="1"/>
            <a:r>
              <a:rPr lang="en-US" sz="2800" dirty="0" smtClean="0"/>
              <a:t>How well does the </a:t>
            </a:r>
            <a:r>
              <a:rPr lang="en-US" sz="2800" dirty="0" smtClean="0">
                <a:solidFill>
                  <a:srgbClr val="0070C0"/>
                </a:solidFill>
              </a:rPr>
              <a:t>project match up with the business strategy</a:t>
            </a:r>
            <a:r>
              <a:rPr lang="en-US" sz="2800" dirty="0" smtClean="0"/>
              <a:t>?</a:t>
            </a:r>
            <a:endParaRPr lang="id-ID" sz="2800" dirty="0" smtClean="0"/>
          </a:p>
          <a:p>
            <a:pPr lvl="1"/>
            <a:endParaRPr lang="id-ID" sz="1100" dirty="0" smtClean="0"/>
          </a:p>
          <a:p>
            <a:r>
              <a:rPr lang="en-US" sz="3600" dirty="0">
                <a:solidFill>
                  <a:srgbClr val="C00000"/>
                </a:solidFill>
              </a:rPr>
              <a:t>Stakeholder</a:t>
            </a:r>
            <a:r>
              <a:rPr lang="en-US" sz="3600" dirty="0"/>
              <a:t> analysis considers</a:t>
            </a:r>
          </a:p>
          <a:p>
            <a:pPr lvl="1"/>
            <a:r>
              <a:rPr lang="en-US" sz="2800" dirty="0"/>
              <a:t>Project champion(s)</a:t>
            </a:r>
          </a:p>
          <a:p>
            <a:pPr lvl="1"/>
            <a:r>
              <a:rPr lang="en-US" sz="2800" dirty="0"/>
              <a:t>Organizational management</a:t>
            </a:r>
          </a:p>
          <a:p>
            <a:pPr lvl="1"/>
            <a:r>
              <a:rPr lang="en-US" sz="2800" dirty="0"/>
              <a:t>System users</a:t>
            </a:r>
          </a:p>
          <a:p>
            <a:pPr lvl="1"/>
            <a:r>
              <a:rPr lang="en-US" sz="2800" dirty="0"/>
              <a:t>Anybody affected by the change</a:t>
            </a:r>
          </a:p>
          <a:p>
            <a:pPr lvl="1"/>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114</a:t>
            </a:fld>
            <a:endParaRPr lang="en-US">
              <a:solidFill>
                <a:prstClr val="black">
                  <a:tint val="75000"/>
                </a:prstClr>
              </a:solidFill>
            </a:endParaRPr>
          </a:p>
        </p:txBody>
      </p:sp>
    </p:spTree>
    <p:extLst>
      <p:ext uri="{BB962C8B-B14F-4D97-AF65-F5344CB8AC3E}">
        <p14:creationId xmlns:p14="http://schemas.microsoft.com/office/powerpoint/2010/main" val="3303912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Stakeholder </a:t>
            </a:r>
            <a:r>
              <a:rPr lang="en-US" dirty="0" smtClean="0"/>
              <a:t>Analysis </a:t>
            </a:r>
            <a:r>
              <a:rPr lang="en-US" dirty="0"/>
              <a:t>C</a:t>
            </a:r>
            <a:r>
              <a:rPr lang="en-US" dirty="0" smtClean="0"/>
              <a:t>onsiders</a:t>
            </a:r>
            <a:endParaRPr lang="en-US" dirty="0"/>
          </a:p>
        </p:txBody>
      </p:sp>
      <p:sp>
        <p:nvSpPr>
          <p:cNvPr id="16691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solidFill>
                  <a:srgbClr val="C00000"/>
                </a:solidFill>
              </a:rPr>
              <a:t>Project champion(s)</a:t>
            </a:r>
          </a:p>
          <a:p>
            <a:pPr lvl="1">
              <a:lnSpc>
                <a:spcPct val="90000"/>
              </a:lnSpc>
            </a:pPr>
            <a:r>
              <a:rPr lang="en-US" sz="2800" dirty="0"/>
              <a:t>High-level non-IS executive</a:t>
            </a:r>
          </a:p>
          <a:p>
            <a:pPr lvl="1">
              <a:lnSpc>
                <a:spcPct val="90000"/>
              </a:lnSpc>
            </a:pPr>
            <a:r>
              <a:rPr lang="en-US" sz="2800" dirty="0"/>
              <a:t>Shepherds project to completion</a:t>
            </a:r>
          </a:p>
          <a:p>
            <a:pPr lvl="1">
              <a:lnSpc>
                <a:spcPct val="90000"/>
              </a:lnSpc>
            </a:pPr>
            <a:r>
              <a:rPr lang="en-US" sz="2800" dirty="0"/>
              <a:t>It's good to have more than one</a:t>
            </a:r>
          </a:p>
          <a:p>
            <a:pPr>
              <a:lnSpc>
                <a:spcPct val="90000"/>
              </a:lnSpc>
            </a:pPr>
            <a:r>
              <a:rPr lang="en-US" sz="3200" dirty="0">
                <a:solidFill>
                  <a:srgbClr val="C00000"/>
                </a:solidFill>
              </a:rPr>
              <a:t>Organizational management</a:t>
            </a:r>
          </a:p>
          <a:p>
            <a:pPr lvl="1">
              <a:lnSpc>
                <a:spcPct val="90000"/>
              </a:lnSpc>
            </a:pPr>
            <a:r>
              <a:rPr lang="en-US" sz="2800" dirty="0"/>
              <a:t>Need this support to sell system to organization</a:t>
            </a:r>
          </a:p>
          <a:p>
            <a:pPr>
              <a:lnSpc>
                <a:spcPct val="90000"/>
              </a:lnSpc>
            </a:pPr>
            <a:r>
              <a:rPr lang="en-US" sz="3200" dirty="0">
                <a:solidFill>
                  <a:srgbClr val="C00000"/>
                </a:solidFill>
              </a:rPr>
              <a:t>System users</a:t>
            </a:r>
          </a:p>
          <a:p>
            <a:pPr lvl="1">
              <a:lnSpc>
                <a:spcPct val="90000"/>
              </a:lnSpc>
            </a:pPr>
            <a:r>
              <a:rPr lang="en-US" sz="2800" dirty="0"/>
              <a:t>In the loop so end system meets needs</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115</a:t>
            </a:fld>
            <a:endParaRPr lang="en-US">
              <a:solidFill>
                <a:prstClr val="black">
                  <a:tint val="75000"/>
                </a:prstClr>
              </a:solidFill>
            </a:endParaRPr>
          </a:p>
        </p:txBody>
      </p:sp>
    </p:spTree>
    <p:extLst>
      <p:ext uri="{BB962C8B-B14F-4D97-AF65-F5344CB8AC3E}">
        <p14:creationId xmlns:p14="http://schemas.microsoft.com/office/powerpoint/2010/main" val="2740142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1000"/>
                                        <p:tgtEl>
                                          <p:spTgt spid="166915">
                                            <p:txEl>
                                              <p:pRg st="0" end="0"/>
                                            </p:txEl>
                                          </p:spTgt>
                                        </p:tgtEl>
                                      </p:cBhvr>
                                    </p:animEffect>
                                    <p:anim calcmode="lin" valueType="num">
                                      <p:cBhvr>
                                        <p:cTn id="8" dur="1000" fill="hold"/>
                                        <p:tgtEl>
                                          <p:spTgt spid="166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915">
                                            <p:txEl>
                                              <p:pRg st="1" end="1"/>
                                            </p:txEl>
                                          </p:spTgt>
                                        </p:tgtEl>
                                        <p:attrNameLst>
                                          <p:attrName>style.visibility</p:attrName>
                                        </p:attrNameLst>
                                      </p:cBhvr>
                                      <p:to>
                                        <p:strVal val="visible"/>
                                      </p:to>
                                    </p:set>
                                    <p:animEffect transition="in" filter="fade">
                                      <p:cBhvr>
                                        <p:cTn id="14" dur="1000"/>
                                        <p:tgtEl>
                                          <p:spTgt spid="166915">
                                            <p:txEl>
                                              <p:pRg st="1" end="1"/>
                                            </p:txEl>
                                          </p:spTgt>
                                        </p:tgtEl>
                                      </p:cBhvr>
                                    </p:animEffect>
                                    <p:anim calcmode="lin" valueType="num">
                                      <p:cBhvr>
                                        <p:cTn id="15" dur="1000" fill="hold"/>
                                        <p:tgtEl>
                                          <p:spTgt spid="1669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6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fade">
                                      <p:cBhvr>
                                        <p:cTn id="21" dur="1000"/>
                                        <p:tgtEl>
                                          <p:spTgt spid="166915">
                                            <p:txEl>
                                              <p:pRg st="2" end="2"/>
                                            </p:txEl>
                                          </p:spTgt>
                                        </p:tgtEl>
                                      </p:cBhvr>
                                    </p:animEffect>
                                    <p:anim calcmode="lin" valueType="num">
                                      <p:cBhvr>
                                        <p:cTn id="22" dur="1000" fill="hold"/>
                                        <p:tgtEl>
                                          <p:spTgt spid="1669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6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915">
                                            <p:txEl>
                                              <p:pRg st="3" end="3"/>
                                            </p:txEl>
                                          </p:spTgt>
                                        </p:tgtEl>
                                        <p:attrNameLst>
                                          <p:attrName>style.visibility</p:attrName>
                                        </p:attrNameLst>
                                      </p:cBhvr>
                                      <p:to>
                                        <p:strVal val="visible"/>
                                      </p:to>
                                    </p:set>
                                    <p:animEffect transition="in" filter="fade">
                                      <p:cBhvr>
                                        <p:cTn id="28" dur="1000"/>
                                        <p:tgtEl>
                                          <p:spTgt spid="166915">
                                            <p:txEl>
                                              <p:pRg st="3" end="3"/>
                                            </p:txEl>
                                          </p:spTgt>
                                        </p:tgtEl>
                                      </p:cBhvr>
                                    </p:animEffect>
                                    <p:anim calcmode="lin" valueType="num">
                                      <p:cBhvr>
                                        <p:cTn id="29" dur="1000" fill="hold"/>
                                        <p:tgtEl>
                                          <p:spTgt spid="1669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6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6915">
                                            <p:txEl>
                                              <p:pRg st="4" end="4"/>
                                            </p:txEl>
                                          </p:spTgt>
                                        </p:tgtEl>
                                        <p:attrNameLst>
                                          <p:attrName>style.visibility</p:attrName>
                                        </p:attrNameLst>
                                      </p:cBhvr>
                                      <p:to>
                                        <p:strVal val="visible"/>
                                      </p:to>
                                    </p:set>
                                    <p:animEffect transition="in" filter="fade">
                                      <p:cBhvr>
                                        <p:cTn id="35" dur="1000"/>
                                        <p:tgtEl>
                                          <p:spTgt spid="166915">
                                            <p:txEl>
                                              <p:pRg st="4" end="4"/>
                                            </p:txEl>
                                          </p:spTgt>
                                        </p:tgtEl>
                                      </p:cBhvr>
                                    </p:animEffect>
                                    <p:anim calcmode="lin" valueType="num">
                                      <p:cBhvr>
                                        <p:cTn id="36" dur="1000" fill="hold"/>
                                        <p:tgtEl>
                                          <p:spTgt spid="1669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6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6915">
                                            <p:txEl>
                                              <p:pRg st="5" end="5"/>
                                            </p:txEl>
                                          </p:spTgt>
                                        </p:tgtEl>
                                        <p:attrNameLst>
                                          <p:attrName>style.visibility</p:attrName>
                                        </p:attrNameLst>
                                      </p:cBhvr>
                                      <p:to>
                                        <p:strVal val="visible"/>
                                      </p:to>
                                    </p:set>
                                    <p:animEffect transition="in" filter="fade">
                                      <p:cBhvr>
                                        <p:cTn id="42" dur="1000"/>
                                        <p:tgtEl>
                                          <p:spTgt spid="166915">
                                            <p:txEl>
                                              <p:pRg st="5" end="5"/>
                                            </p:txEl>
                                          </p:spTgt>
                                        </p:tgtEl>
                                      </p:cBhvr>
                                    </p:animEffect>
                                    <p:anim calcmode="lin" valueType="num">
                                      <p:cBhvr>
                                        <p:cTn id="43" dur="1000" fill="hold"/>
                                        <p:tgtEl>
                                          <p:spTgt spid="1669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69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6915">
                                            <p:txEl>
                                              <p:pRg st="6" end="6"/>
                                            </p:txEl>
                                          </p:spTgt>
                                        </p:tgtEl>
                                        <p:attrNameLst>
                                          <p:attrName>style.visibility</p:attrName>
                                        </p:attrNameLst>
                                      </p:cBhvr>
                                      <p:to>
                                        <p:strVal val="visible"/>
                                      </p:to>
                                    </p:set>
                                    <p:animEffect transition="in" filter="fade">
                                      <p:cBhvr>
                                        <p:cTn id="49" dur="1000"/>
                                        <p:tgtEl>
                                          <p:spTgt spid="166915">
                                            <p:txEl>
                                              <p:pRg st="6" end="6"/>
                                            </p:txEl>
                                          </p:spTgt>
                                        </p:tgtEl>
                                      </p:cBhvr>
                                    </p:animEffect>
                                    <p:anim calcmode="lin" valueType="num">
                                      <p:cBhvr>
                                        <p:cTn id="50" dur="1000" fill="hold"/>
                                        <p:tgtEl>
                                          <p:spTgt spid="1669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69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6915">
                                            <p:txEl>
                                              <p:pRg st="7" end="7"/>
                                            </p:txEl>
                                          </p:spTgt>
                                        </p:tgtEl>
                                        <p:attrNameLst>
                                          <p:attrName>style.visibility</p:attrName>
                                        </p:attrNameLst>
                                      </p:cBhvr>
                                      <p:to>
                                        <p:strVal val="visible"/>
                                      </p:to>
                                    </p:set>
                                    <p:animEffect transition="in" filter="fade">
                                      <p:cBhvr>
                                        <p:cTn id="56" dur="1000"/>
                                        <p:tgtEl>
                                          <p:spTgt spid="166915">
                                            <p:txEl>
                                              <p:pRg st="7" end="7"/>
                                            </p:txEl>
                                          </p:spTgt>
                                        </p:tgtEl>
                                      </p:cBhvr>
                                    </p:animEffect>
                                    <p:anim calcmode="lin" valueType="num">
                                      <p:cBhvr>
                                        <p:cTn id="57" dur="1000" fill="hold"/>
                                        <p:tgtEl>
                                          <p:spTgt spid="1669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69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Case Study</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solidFill>
                  <a:srgbClr val="C00000"/>
                </a:solidFill>
              </a:rPr>
              <a:t>Technical</a:t>
            </a:r>
            <a:r>
              <a:rPr lang="en-US" sz="3600" dirty="0"/>
              <a:t> feasibility</a:t>
            </a:r>
          </a:p>
          <a:p>
            <a:pPr marL="514350" indent="-514350">
              <a:buFont typeface="+mj-lt"/>
              <a:buAutoNum type="arabicPeriod"/>
            </a:pPr>
            <a:r>
              <a:rPr lang="en-US" sz="3600" dirty="0" smtClean="0">
                <a:solidFill>
                  <a:srgbClr val="C00000"/>
                </a:solidFill>
              </a:rPr>
              <a:t>Economic</a:t>
            </a:r>
            <a:r>
              <a:rPr lang="en-US" sz="3600" dirty="0" smtClean="0"/>
              <a:t> </a:t>
            </a:r>
            <a:r>
              <a:rPr lang="en-US" sz="3600" dirty="0"/>
              <a:t>feasibility</a:t>
            </a:r>
          </a:p>
          <a:p>
            <a:pPr marL="514350" indent="-514350">
              <a:buFont typeface="+mj-lt"/>
              <a:buAutoNum type="arabicPeriod"/>
            </a:pPr>
            <a:r>
              <a:rPr lang="en-US" sz="3600" dirty="0" smtClean="0">
                <a:solidFill>
                  <a:srgbClr val="C00000"/>
                </a:solidFill>
              </a:rPr>
              <a:t>Organizational</a:t>
            </a:r>
            <a:r>
              <a:rPr lang="en-US" sz="3600" dirty="0" smtClean="0"/>
              <a:t> feasibility</a:t>
            </a:r>
            <a:endParaRPr lang="en-US" sz="36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116</a:t>
            </a:fld>
            <a:endParaRPr lang="en-US" dirty="0">
              <a:solidFill>
                <a:prstClr val="black">
                  <a:tint val="75000"/>
                </a:prstClr>
              </a:solidFill>
            </a:endParaRPr>
          </a:p>
        </p:txBody>
      </p:sp>
    </p:spTree>
    <p:extLst>
      <p:ext uri="{BB962C8B-B14F-4D97-AF65-F5344CB8AC3E}">
        <p14:creationId xmlns:p14="http://schemas.microsoft.com/office/powerpoint/2010/main" val="2149230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Analysis Considers</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117</a:t>
            </a:fld>
            <a:endParaRPr lang="en-US">
              <a:solidFill>
                <a:prstClr val="black">
                  <a:tint val="75000"/>
                </a:prstClr>
              </a:solidFill>
            </a:endParaRPr>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42" t="30260" r="11724" b="15556"/>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943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Template</a:t>
            </a:r>
            <a:endParaRPr lang="en-US" dirty="0"/>
          </a:p>
        </p:txBody>
      </p:sp>
      <p:sp>
        <p:nvSpPr>
          <p:cNvPr id="5" name="Content Placeholder 4"/>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118</a:t>
            </a:fld>
            <a:endParaRPr lang="en-US">
              <a:solidFill>
                <a:prstClr val="black">
                  <a:tint val="75000"/>
                </a:prstClr>
              </a:solidFill>
            </a:endParaRPr>
          </a:p>
        </p:txBody>
      </p:sp>
      <p:graphicFrame>
        <p:nvGraphicFramePr>
          <p:cNvPr id="4" name="Content Placeholder 3"/>
          <p:cNvGraphicFramePr>
            <a:graphicFrameLocks/>
          </p:cNvGraphicFramePr>
          <p:nvPr>
            <p:extLst/>
          </p:nvPr>
        </p:nvGraphicFramePr>
        <p:xfrm>
          <a:off x="479285" y="1066800"/>
          <a:ext cx="8001000" cy="5441372"/>
        </p:xfrm>
        <a:graphic>
          <a:graphicData uri="http://schemas.openxmlformats.org/drawingml/2006/table">
            <a:tbl>
              <a:tblPr>
                <a:tableStyleId>{5940675A-B579-460E-94D1-54222C63F5DA}</a:tableStyleId>
              </a:tblPr>
              <a:tblGrid>
                <a:gridCol w="8001000"/>
              </a:tblGrid>
              <a:tr h="374072">
                <a:tc>
                  <a:txBody>
                    <a:bodyPr/>
                    <a:lstStyle/>
                    <a:p>
                      <a:pPr algn="l"/>
                      <a:r>
                        <a:rPr lang="en-US" sz="1800" dirty="0"/>
                        <a:t>Technical Feasibility: Can We Build It? </a:t>
                      </a:r>
                      <a:endParaRPr lang="en-US" sz="1800" b="1" dirty="0">
                        <a:latin typeface="Arial" pitchFamily="34" charset="0"/>
                        <a:cs typeface="Arial" pitchFamily="34" charset="0"/>
                      </a:endParaRPr>
                    </a:p>
                  </a:txBody>
                  <a:tcPr marL="72616" marR="72616" marT="36308" marB="36308"/>
                </a:tc>
              </a:tr>
              <a:tr h="1607128">
                <a:tc>
                  <a:txBody>
                    <a:bodyPr/>
                    <a:lstStyle/>
                    <a:p>
                      <a:pPr marL="342900" indent="-342900" algn="l">
                        <a:buFont typeface="+mj-lt"/>
                        <a:buAutoNum type="arabicPeriod"/>
                      </a:pPr>
                      <a:r>
                        <a:rPr lang="en-US" sz="1800" b="1" dirty="0">
                          <a:solidFill>
                            <a:srgbClr val="C00000"/>
                          </a:solidFill>
                        </a:rPr>
                        <a:t>Familiarity with Application</a:t>
                      </a:r>
                      <a:r>
                        <a:rPr lang="en-US" sz="1800" dirty="0"/>
                        <a:t>: Less familiarity generates more risk </a:t>
                      </a:r>
                    </a:p>
                    <a:p>
                      <a:pPr marL="342900" indent="-342900" algn="l">
                        <a:buFont typeface="+mj-lt"/>
                        <a:buAutoNum type="arabicPeriod"/>
                      </a:pPr>
                      <a:r>
                        <a:rPr lang="en-US" sz="1800" b="1" dirty="0">
                          <a:solidFill>
                            <a:srgbClr val="C00000"/>
                          </a:solidFill>
                        </a:rPr>
                        <a:t>Familiarity with Technology</a:t>
                      </a:r>
                      <a:r>
                        <a:rPr lang="en-US" sz="1800" dirty="0"/>
                        <a:t>: Less familiarity generates more risk </a:t>
                      </a:r>
                    </a:p>
                    <a:p>
                      <a:pPr marL="342900" indent="-342900" algn="l">
                        <a:buFont typeface="+mj-lt"/>
                        <a:buAutoNum type="arabicPeriod"/>
                      </a:pPr>
                      <a:r>
                        <a:rPr lang="en-US" sz="1800" b="1" dirty="0">
                          <a:solidFill>
                            <a:srgbClr val="C00000"/>
                          </a:solidFill>
                        </a:rPr>
                        <a:t>Project Size</a:t>
                      </a:r>
                      <a:r>
                        <a:rPr lang="en-US" sz="1800" dirty="0"/>
                        <a:t>: Large projects have more risk </a:t>
                      </a:r>
                    </a:p>
                    <a:p>
                      <a:pPr marL="342900" indent="-342900" algn="l">
                        <a:buFont typeface="+mj-lt"/>
                        <a:buAutoNum type="arabicPeriod"/>
                      </a:pPr>
                      <a:r>
                        <a:rPr lang="en-US" sz="1800" b="1" dirty="0">
                          <a:solidFill>
                            <a:srgbClr val="C00000"/>
                          </a:solidFill>
                        </a:rPr>
                        <a:t>Compatibility</a:t>
                      </a:r>
                      <a:r>
                        <a:rPr lang="en-US" sz="1800" dirty="0"/>
                        <a:t>: The harder it is to integrate the system with the company’s existing technology, the higher the risk </a:t>
                      </a:r>
                      <a:endParaRPr lang="en-US" sz="1800" dirty="0">
                        <a:latin typeface="Arial" pitchFamily="34" charset="0"/>
                        <a:cs typeface="Arial" pitchFamily="34" charset="0"/>
                      </a:endParaRPr>
                    </a:p>
                  </a:txBody>
                  <a:tcPr marL="72616" marR="72616" marT="36308" marB="36308"/>
                </a:tc>
              </a:tr>
              <a:tr h="374072">
                <a:tc>
                  <a:txBody>
                    <a:bodyPr/>
                    <a:lstStyle/>
                    <a:p>
                      <a:pPr algn="l"/>
                      <a:r>
                        <a:rPr lang="en-US" sz="1800" dirty="0"/>
                        <a:t>Economic Feasibility: Should We Build It? </a:t>
                      </a:r>
                      <a:endParaRPr lang="en-US" sz="1800" b="1" dirty="0">
                        <a:latin typeface="Arial" pitchFamily="34" charset="0"/>
                        <a:cs typeface="Arial" pitchFamily="34" charset="0"/>
                      </a:endParaRPr>
                    </a:p>
                  </a:txBody>
                  <a:tcPr marL="72616" marR="72616" marT="36308" marB="36308"/>
                </a:tc>
              </a:tr>
              <a:tr h="1215736">
                <a:tc>
                  <a:txBody>
                    <a:bodyPr/>
                    <a:lstStyle/>
                    <a:p>
                      <a:pPr marL="342900" indent="-342900" algn="l">
                        <a:buFont typeface="+mj-lt"/>
                        <a:buAutoNum type="arabicPeriod"/>
                      </a:pPr>
                      <a:r>
                        <a:rPr lang="en-US" sz="1800" dirty="0" smtClean="0"/>
                        <a:t>Return on Investment</a:t>
                      </a:r>
                      <a:r>
                        <a:rPr lang="en-US" sz="1800" baseline="0" dirty="0" smtClean="0"/>
                        <a:t> (</a:t>
                      </a:r>
                      <a:r>
                        <a:rPr lang="en-US" sz="1800" b="1" baseline="0" dirty="0" smtClean="0">
                          <a:solidFill>
                            <a:srgbClr val="C00000"/>
                          </a:solidFill>
                        </a:rPr>
                        <a:t>ROI</a:t>
                      </a:r>
                      <a:r>
                        <a:rPr lang="en-US" sz="1800" baseline="0" dirty="0" smtClean="0"/>
                        <a:t>)</a:t>
                      </a:r>
                      <a:r>
                        <a:rPr lang="en-US" sz="1800" dirty="0" smtClean="0"/>
                        <a:t> over 3 years</a:t>
                      </a:r>
                    </a:p>
                    <a:p>
                      <a:pPr marL="342900" indent="-342900" algn="l">
                        <a:buFont typeface="+mj-lt"/>
                        <a:buAutoNum type="arabicPeriod"/>
                      </a:pPr>
                      <a:r>
                        <a:rPr lang="en-US" sz="1800" dirty="0" smtClean="0"/>
                        <a:t>Break-even Point (</a:t>
                      </a:r>
                      <a:r>
                        <a:rPr lang="en-US" sz="1800" b="1" dirty="0" smtClean="0">
                          <a:solidFill>
                            <a:srgbClr val="C00000"/>
                          </a:solidFill>
                        </a:rPr>
                        <a:t>BEP</a:t>
                      </a:r>
                      <a:r>
                        <a:rPr lang="en-US" sz="1800" dirty="0" smtClean="0"/>
                        <a:t>)</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smtClean="0"/>
                        <a:t>Total benefit after 3 years</a:t>
                      </a:r>
                    </a:p>
                    <a:p>
                      <a:pPr marL="342900" indent="-342900" algn="l">
                        <a:buFont typeface="+mj-lt"/>
                        <a:buAutoNum type="arabicPeriod"/>
                      </a:pPr>
                      <a:endParaRPr lang="en-US" sz="1800" dirty="0"/>
                    </a:p>
                  </a:txBody>
                  <a:tcPr marL="72616" marR="72616" marT="36308" marB="36308"/>
                </a:tc>
              </a:tr>
              <a:tr h="374072">
                <a:tc>
                  <a:txBody>
                    <a:bodyPr/>
                    <a:lstStyle/>
                    <a:p>
                      <a:pPr algn="l"/>
                      <a:r>
                        <a:rPr lang="en-US" sz="1800" dirty="0"/>
                        <a:t>Organizational Feasibility: If We Build It, Will They Come? </a:t>
                      </a:r>
                      <a:endParaRPr lang="en-US" sz="1800" b="1" dirty="0">
                        <a:latin typeface="Arial" pitchFamily="34" charset="0"/>
                        <a:cs typeface="Arial" pitchFamily="34" charset="0"/>
                      </a:endParaRPr>
                    </a:p>
                  </a:txBody>
                  <a:tcPr marL="72616" marR="72616" marT="36308" marB="36308"/>
                </a:tc>
              </a:tr>
              <a:tr h="1496292">
                <a:tc>
                  <a:txBody>
                    <a:bodyPr/>
                    <a:lstStyle/>
                    <a:p>
                      <a:pPr marL="342900" indent="-342900" algn="l">
                        <a:buFont typeface="+mj-lt"/>
                        <a:buAutoNum type="arabicPeriod"/>
                      </a:pPr>
                      <a:r>
                        <a:rPr lang="en-US" sz="1800" dirty="0"/>
                        <a:t>Project champion(s) </a:t>
                      </a:r>
                    </a:p>
                    <a:p>
                      <a:pPr marL="342900" indent="-342900" algn="l">
                        <a:buFont typeface="+mj-lt"/>
                        <a:buAutoNum type="arabicPeriod"/>
                      </a:pPr>
                      <a:r>
                        <a:rPr lang="en-US" sz="1800" dirty="0"/>
                        <a:t>Senior management </a:t>
                      </a:r>
                    </a:p>
                    <a:p>
                      <a:pPr marL="342900" indent="-342900" algn="l">
                        <a:buFont typeface="+mj-lt"/>
                        <a:buAutoNum type="arabicPeriod"/>
                      </a:pPr>
                      <a:r>
                        <a:rPr lang="en-US" sz="1800" dirty="0"/>
                        <a:t>Users </a:t>
                      </a:r>
                    </a:p>
                    <a:p>
                      <a:pPr marL="342900" indent="-342900" algn="l">
                        <a:buFont typeface="+mj-lt"/>
                        <a:buAutoNum type="arabicPeriod"/>
                      </a:pPr>
                      <a:r>
                        <a:rPr lang="en-US" sz="1800" dirty="0"/>
                        <a:t>Other stakeholders </a:t>
                      </a:r>
                    </a:p>
                    <a:p>
                      <a:pPr marL="342900" indent="-342900" algn="l">
                        <a:buFont typeface="+mj-lt"/>
                        <a:buAutoNum type="arabicPeriod"/>
                      </a:pPr>
                      <a:r>
                        <a:rPr lang="en-US" sz="1800" b="1" dirty="0">
                          <a:solidFill>
                            <a:srgbClr val="C00000"/>
                          </a:solidFill>
                        </a:rPr>
                        <a:t>Is the project strategically aligned with the business</a:t>
                      </a:r>
                      <a:r>
                        <a:rPr lang="en-US" sz="1800" dirty="0"/>
                        <a:t>?</a:t>
                      </a:r>
                      <a:endParaRPr lang="en-US" sz="1800" dirty="0">
                        <a:latin typeface="Arial" pitchFamily="34" charset="0"/>
                        <a:cs typeface="Arial" pitchFamily="34" charset="0"/>
                      </a:endParaRPr>
                    </a:p>
                  </a:txBody>
                  <a:tcPr marL="72616" marR="72616" marT="36308" marB="36308"/>
                </a:tc>
              </a:tr>
            </a:tbl>
          </a:graphicData>
        </a:graphic>
      </p:graphicFrame>
    </p:spTree>
    <p:extLst>
      <p:ext uri="{BB962C8B-B14F-4D97-AF65-F5344CB8AC3E}">
        <p14:creationId xmlns:p14="http://schemas.microsoft.com/office/powerpoint/2010/main" val="2113773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0"/>
          <a:ext cx="8991600" cy="6893244"/>
        </p:xfrm>
        <a:graphic>
          <a:graphicData uri="http://schemas.openxmlformats.org/drawingml/2006/table">
            <a:tbl>
              <a:tblPr firstRow="1">
                <a:tableStyleId>{5DA37D80-6434-44D0-A028-1B22A696006F}</a:tableStyleId>
              </a:tblPr>
              <a:tblGrid>
                <a:gridCol w="8991600"/>
              </a:tblGrid>
              <a:tr h="269556">
                <a:tc>
                  <a:txBody>
                    <a:bodyPr/>
                    <a:lstStyle/>
                    <a:p>
                      <a:pPr algn="l"/>
                      <a:r>
                        <a:rPr lang="en-US" sz="2000" dirty="0" smtClean="0"/>
                        <a:t>CD Selection Internet </a:t>
                      </a:r>
                      <a:r>
                        <a:rPr lang="en-US" sz="2000" dirty="0"/>
                        <a:t>Order Feasibility Analysis Executive Summary </a:t>
                      </a:r>
                      <a:endParaRPr lang="en-US" sz="2000" b="1" dirty="0">
                        <a:latin typeface="Arial" pitchFamily="34" charset="0"/>
                        <a:cs typeface="Arial" pitchFamily="34" charset="0"/>
                      </a:endParaRPr>
                    </a:p>
                  </a:txBody>
                  <a:tcPr marL="0" marR="0" marT="0" marB="0" anchor="ctr">
                    <a:solidFill>
                      <a:schemeClr val="bg1"/>
                    </a:solidFill>
                  </a:tcPr>
                </a:tc>
              </a:tr>
              <a:tr h="688517">
                <a:tc>
                  <a:txBody>
                    <a:bodyPr/>
                    <a:lstStyle/>
                    <a:p>
                      <a:pPr algn="l"/>
                      <a:r>
                        <a:rPr lang="en-US" sz="1600" dirty="0"/>
                        <a:t>Margaret Mooney and Alec Adams created the following feasibility analysis for the CD Selections Internet Order System Project. The </a:t>
                      </a:r>
                      <a:r>
                        <a:rPr lang="en-US" sz="1600" dirty="0" smtClean="0"/>
                        <a:t>System Proposal </a:t>
                      </a:r>
                      <a:r>
                        <a:rPr lang="en-US" sz="1600" dirty="0"/>
                        <a:t>is attached, along with the detailed feasibility </a:t>
                      </a:r>
                      <a:r>
                        <a:rPr lang="en-US" sz="1600" dirty="0" smtClean="0"/>
                        <a:t>study</a:t>
                      </a:r>
                    </a:p>
                  </a:txBody>
                  <a:tcPr marL="14886" marR="14886" marT="7443" marB="7443">
                    <a:solidFill>
                      <a:schemeClr val="bg1"/>
                    </a:solidFill>
                  </a:tcPr>
                </a:tc>
              </a:tr>
              <a:tr h="5899927">
                <a:tc>
                  <a:txBody>
                    <a:bodyPr/>
                    <a:lstStyle/>
                    <a:p>
                      <a:pPr algn="l"/>
                      <a:r>
                        <a:rPr lang="en-US" sz="2000" b="1" dirty="0"/>
                        <a:t>Technical Feasibility </a:t>
                      </a:r>
                    </a:p>
                    <a:p>
                      <a:pPr algn="l"/>
                      <a:r>
                        <a:rPr lang="en-US" sz="1600" dirty="0"/>
                        <a:t>The Internet Order System is </a:t>
                      </a:r>
                      <a:r>
                        <a:rPr lang="en-US" sz="1600" dirty="0">
                          <a:solidFill>
                            <a:srgbClr val="C00000"/>
                          </a:solidFill>
                        </a:rPr>
                        <a:t>feasible technically</a:t>
                      </a:r>
                      <a:r>
                        <a:rPr lang="en-US" sz="1600" dirty="0"/>
                        <a:t>, although there is some risk. </a:t>
                      </a:r>
                      <a:endParaRPr lang="en-US" sz="1600" dirty="0" smtClean="0"/>
                    </a:p>
                    <a:p>
                      <a:pPr algn="l"/>
                      <a:endParaRPr lang="en-US" sz="1500" dirty="0"/>
                    </a:p>
                    <a:p>
                      <a:pPr algn="l"/>
                      <a:r>
                        <a:rPr lang="en-US" sz="1800" dirty="0"/>
                        <a:t>CD Selections’ </a:t>
                      </a:r>
                      <a:r>
                        <a:rPr lang="en-US" sz="1800" b="1" dirty="0">
                          <a:solidFill>
                            <a:srgbClr val="C00000"/>
                          </a:solidFill>
                        </a:rPr>
                        <a:t>risk regarding familiarity with </a:t>
                      </a:r>
                      <a:r>
                        <a:rPr lang="en-US" sz="1800" b="1" dirty="0" smtClean="0">
                          <a:solidFill>
                            <a:srgbClr val="C00000"/>
                          </a:solidFill>
                        </a:rPr>
                        <a:t>the application </a:t>
                      </a:r>
                      <a:r>
                        <a:rPr lang="en-US" sz="1800" b="1" dirty="0">
                          <a:solidFill>
                            <a:srgbClr val="C00000"/>
                          </a:solidFill>
                        </a:rPr>
                        <a:t>is high </a:t>
                      </a:r>
                    </a:p>
                    <a:p>
                      <a:pPr marL="800100" lvl="1" indent="-342900" algn="l">
                        <a:buFont typeface="Arial" pitchFamily="34" charset="0"/>
                        <a:buChar char="•"/>
                      </a:pPr>
                      <a:r>
                        <a:rPr lang="en-US" sz="1600" dirty="0"/>
                        <a:t>The </a:t>
                      </a:r>
                      <a:r>
                        <a:rPr lang="en-US" sz="1600" dirty="0">
                          <a:solidFill>
                            <a:srgbClr val="0070C0"/>
                          </a:solidFill>
                        </a:rPr>
                        <a:t>Marketing Department has little experience </a:t>
                      </a:r>
                      <a:r>
                        <a:rPr lang="en-US" sz="1600" dirty="0"/>
                        <a:t>with Internet-based marketing and </a:t>
                      </a:r>
                      <a:r>
                        <a:rPr lang="en-US" sz="1600" dirty="0" smtClean="0"/>
                        <a:t>sales</a:t>
                      </a:r>
                      <a:endParaRPr lang="en-US" sz="1600" dirty="0"/>
                    </a:p>
                    <a:p>
                      <a:pPr marL="800100" lvl="1" indent="-342900" algn="l">
                        <a:buFont typeface="Arial" pitchFamily="34" charset="0"/>
                        <a:buChar char="•"/>
                      </a:pPr>
                      <a:r>
                        <a:rPr lang="en-US" sz="1600" dirty="0"/>
                        <a:t>The IT Department has strong knowledge of the company’s existing order systems; however, it </a:t>
                      </a:r>
                      <a:r>
                        <a:rPr lang="en-US" sz="1600" dirty="0">
                          <a:solidFill>
                            <a:srgbClr val="0070C0"/>
                          </a:solidFill>
                        </a:rPr>
                        <a:t>has not worked with Web-enabled order </a:t>
                      </a:r>
                      <a:r>
                        <a:rPr lang="en-US" sz="1600" dirty="0" smtClean="0">
                          <a:solidFill>
                            <a:srgbClr val="0070C0"/>
                          </a:solidFill>
                        </a:rPr>
                        <a:t>systems</a:t>
                      </a:r>
                      <a:endParaRPr lang="en-US" sz="1600" dirty="0">
                        <a:solidFill>
                          <a:srgbClr val="0070C0"/>
                        </a:solidFill>
                      </a:endParaRPr>
                    </a:p>
                    <a:p>
                      <a:pPr algn="l"/>
                      <a:r>
                        <a:rPr lang="en-US" sz="1800" dirty="0" smtClean="0"/>
                        <a:t>CD </a:t>
                      </a:r>
                      <a:r>
                        <a:rPr lang="en-US" sz="1800" dirty="0"/>
                        <a:t>Selections’ </a:t>
                      </a:r>
                      <a:r>
                        <a:rPr lang="en-US" sz="1800" b="1" dirty="0">
                          <a:solidFill>
                            <a:srgbClr val="C00000"/>
                          </a:solidFill>
                        </a:rPr>
                        <a:t>risk regarding familiarity with the technology is medium </a:t>
                      </a:r>
                    </a:p>
                    <a:p>
                      <a:pPr marL="800100" lvl="1" indent="-342900" algn="l">
                        <a:buFont typeface="Arial" pitchFamily="34" charset="0"/>
                        <a:buChar char="•"/>
                      </a:pPr>
                      <a:r>
                        <a:rPr lang="en-US" sz="1600" dirty="0"/>
                        <a:t>The </a:t>
                      </a:r>
                      <a:r>
                        <a:rPr lang="en-US" sz="1600" dirty="0">
                          <a:solidFill>
                            <a:srgbClr val="0070C0"/>
                          </a:solidFill>
                        </a:rPr>
                        <a:t>IT Department has relied on external consultants </a:t>
                      </a:r>
                      <a:r>
                        <a:rPr lang="en-US" sz="1600" dirty="0"/>
                        <a:t>and an Information Service Provider to develop its existing Web </a:t>
                      </a:r>
                      <a:r>
                        <a:rPr lang="en-US" sz="1600" dirty="0" smtClean="0"/>
                        <a:t>environment</a:t>
                      </a:r>
                      <a:endParaRPr lang="en-US" sz="1600" dirty="0"/>
                    </a:p>
                    <a:p>
                      <a:pPr marL="800100" lvl="1" indent="-342900" algn="l">
                        <a:buFont typeface="Arial" pitchFamily="34" charset="0"/>
                        <a:buChar char="•"/>
                      </a:pPr>
                      <a:r>
                        <a:rPr lang="en-US" sz="1600" dirty="0"/>
                        <a:t>The IT Department has </a:t>
                      </a:r>
                      <a:r>
                        <a:rPr lang="en-US" sz="1600" dirty="0" smtClean="0"/>
                        <a:t>learned </a:t>
                      </a:r>
                      <a:r>
                        <a:rPr lang="en-US" sz="1600" dirty="0"/>
                        <a:t>about Web </a:t>
                      </a:r>
                      <a:r>
                        <a:rPr lang="en-US" sz="1600" dirty="0" smtClean="0"/>
                        <a:t>technology by </a:t>
                      </a:r>
                      <a:r>
                        <a:rPr lang="en-US" sz="1600" dirty="0"/>
                        <a:t>maintaining </a:t>
                      </a:r>
                      <a:r>
                        <a:rPr lang="en-US" sz="1600" dirty="0" smtClean="0"/>
                        <a:t>the</a:t>
                      </a:r>
                      <a:r>
                        <a:rPr lang="en-US" sz="1600" baseline="0" dirty="0" smtClean="0"/>
                        <a:t> corporate site</a:t>
                      </a:r>
                      <a:endParaRPr lang="en-US" sz="1600" dirty="0"/>
                    </a:p>
                    <a:p>
                      <a:pPr marL="800100" lvl="1" indent="-342900" algn="l">
                        <a:buFont typeface="Arial" pitchFamily="34" charset="0"/>
                        <a:buChar char="•"/>
                      </a:pPr>
                      <a:r>
                        <a:rPr lang="en-US" sz="1600" dirty="0"/>
                        <a:t>Development tools and products for commercial Web application development are available in the marketplace, although the IT department has little experience with </a:t>
                      </a:r>
                      <a:r>
                        <a:rPr lang="en-US" sz="1600" dirty="0" smtClean="0"/>
                        <a:t>them</a:t>
                      </a:r>
                      <a:endParaRPr lang="en-US" sz="1600" dirty="0"/>
                    </a:p>
                    <a:p>
                      <a:pPr algn="l"/>
                      <a:r>
                        <a:rPr lang="en-US" sz="1800" dirty="0" smtClean="0"/>
                        <a:t>The </a:t>
                      </a:r>
                      <a:r>
                        <a:rPr lang="en-US" sz="1800" b="1" dirty="0">
                          <a:solidFill>
                            <a:srgbClr val="C00000"/>
                          </a:solidFill>
                        </a:rPr>
                        <a:t>project size is considered medium risk </a:t>
                      </a:r>
                    </a:p>
                    <a:p>
                      <a:pPr marL="800100" lvl="1" indent="-342900" algn="l">
                        <a:buFont typeface="Arial" pitchFamily="34" charset="0"/>
                        <a:buChar char="•"/>
                      </a:pPr>
                      <a:r>
                        <a:rPr lang="en-US" sz="1600" dirty="0"/>
                        <a:t>The project team likely will include </a:t>
                      </a:r>
                      <a:r>
                        <a:rPr lang="en-US" sz="1600" b="0" dirty="0">
                          <a:solidFill>
                            <a:srgbClr val="0070C0"/>
                          </a:solidFill>
                        </a:rPr>
                        <a:t>less than ten </a:t>
                      </a:r>
                      <a:r>
                        <a:rPr lang="en-US" sz="1600" b="0" dirty="0" smtClean="0">
                          <a:solidFill>
                            <a:srgbClr val="0070C0"/>
                          </a:solidFill>
                        </a:rPr>
                        <a:t>people </a:t>
                      </a:r>
                      <a:endParaRPr lang="en-US" sz="1600" b="0" dirty="0">
                        <a:solidFill>
                          <a:srgbClr val="0070C0"/>
                        </a:solidFill>
                      </a:endParaRPr>
                    </a:p>
                    <a:p>
                      <a:pPr marL="800100" lvl="1" indent="-342900" algn="l">
                        <a:buFont typeface="Arial" pitchFamily="34" charset="0"/>
                        <a:buChar char="•"/>
                      </a:pPr>
                      <a:r>
                        <a:rPr lang="en-US" sz="1600" dirty="0"/>
                        <a:t>Business user involvement will be </a:t>
                      </a:r>
                      <a:r>
                        <a:rPr lang="en-US" sz="1600" dirty="0" smtClean="0"/>
                        <a:t>required</a:t>
                      </a:r>
                      <a:endParaRPr lang="en-US" sz="1600" dirty="0"/>
                    </a:p>
                    <a:p>
                      <a:pPr marL="800100" lvl="1" indent="-342900" algn="l">
                        <a:buFont typeface="Arial" pitchFamily="34" charset="0"/>
                        <a:buChar char="•"/>
                      </a:pPr>
                      <a:r>
                        <a:rPr lang="en-US" sz="1600" dirty="0"/>
                        <a:t>The project </a:t>
                      </a:r>
                      <a:r>
                        <a:rPr lang="en-US" sz="1600" dirty="0">
                          <a:solidFill>
                            <a:srgbClr val="0070C0"/>
                          </a:solidFill>
                        </a:rPr>
                        <a:t>timeframe cannot exceed a year </a:t>
                      </a:r>
                      <a:r>
                        <a:rPr lang="en-US" sz="1600" dirty="0"/>
                        <a:t>because of the Christmas holiday season implementation deadline, and it should be much </a:t>
                      </a:r>
                      <a:r>
                        <a:rPr lang="en-US" sz="1600" dirty="0" smtClean="0"/>
                        <a:t>shorter</a:t>
                      </a:r>
                      <a:endParaRPr lang="en-US" sz="1600" dirty="0"/>
                    </a:p>
                    <a:p>
                      <a:pPr algn="l"/>
                      <a:r>
                        <a:rPr lang="en-US" sz="1800" dirty="0"/>
                        <a:t>The </a:t>
                      </a:r>
                      <a:r>
                        <a:rPr lang="en-US" sz="1800" b="1" dirty="0">
                          <a:solidFill>
                            <a:srgbClr val="C00000"/>
                          </a:solidFill>
                        </a:rPr>
                        <a:t>compatibility with CD Selections’ existing technical infrastructure should be good </a:t>
                      </a:r>
                    </a:p>
                    <a:p>
                      <a:pPr marL="800100" lvl="1" indent="-342900" algn="l">
                        <a:buFont typeface="Arial" pitchFamily="34" charset="0"/>
                        <a:buChar char="•"/>
                      </a:pPr>
                      <a:r>
                        <a:rPr lang="en-US" sz="1600" dirty="0"/>
                        <a:t>The current Order System is a client-server system built using open standards. An </a:t>
                      </a:r>
                      <a:r>
                        <a:rPr lang="en-US" sz="1600" dirty="0">
                          <a:solidFill>
                            <a:srgbClr val="0070C0"/>
                          </a:solidFill>
                        </a:rPr>
                        <a:t>interface with the Web should be </a:t>
                      </a:r>
                      <a:r>
                        <a:rPr lang="en-US" sz="1600" dirty="0" smtClean="0">
                          <a:solidFill>
                            <a:srgbClr val="0070C0"/>
                          </a:solidFill>
                        </a:rPr>
                        <a:t>possible</a:t>
                      </a:r>
                      <a:endParaRPr lang="en-US" sz="1600" dirty="0">
                        <a:solidFill>
                          <a:srgbClr val="0070C0"/>
                        </a:solidFill>
                      </a:endParaRPr>
                    </a:p>
                    <a:p>
                      <a:pPr marL="800100" lvl="1" indent="-342900" algn="l">
                        <a:buFont typeface="Arial" pitchFamily="34" charset="0"/>
                        <a:buChar char="•"/>
                      </a:pPr>
                      <a:r>
                        <a:rPr lang="en-US" sz="1600" dirty="0"/>
                        <a:t>Retail stores already place and maintain orders </a:t>
                      </a:r>
                      <a:r>
                        <a:rPr lang="en-US" sz="1600" dirty="0" smtClean="0"/>
                        <a:t>electronically</a:t>
                      </a:r>
                      <a:endParaRPr lang="en-US" sz="1600" dirty="0"/>
                    </a:p>
                    <a:p>
                      <a:pPr marL="800100" lvl="1" indent="-342900" algn="l">
                        <a:buFont typeface="Arial" pitchFamily="34" charset="0"/>
                        <a:buChar char="•"/>
                      </a:pPr>
                      <a:r>
                        <a:rPr lang="en-US" sz="1600" dirty="0"/>
                        <a:t>An Internet infrastructure already is in place at retail stores and at the corporate </a:t>
                      </a:r>
                      <a:r>
                        <a:rPr lang="en-US" sz="1600" dirty="0" smtClean="0"/>
                        <a:t>headquarters</a:t>
                      </a:r>
                      <a:endParaRPr lang="en-US" sz="1600" dirty="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8575705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Jenis</a:t>
            </a:r>
            <a:r>
              <a:rPr lang="en-US" altLang="ja-JP" dirty="0"/>
              <a:t> </a:t>
            </a:r>
            <a:r>
              <a:rPr lang="id-ID" altLang="ja-JP" dirty="0"/>
              <a:t>Software (</a:t>
            </a:r>
            <a:r>
              <a:rPr lang="id-ID" altLang="ja-JP" dirty="0">
                <a:solidFill>
                  <a:srgbClr val="C00000"/>
                </a:solidFill>
              </a:rPr>
              <a:t>Market</a:t>
            </a:r>
            <a:r>
              <a:rPr lang="id-ID" altLang="ja-JP" dirty="0"/>
              <a:t>)</a:t>
            </a:r>
            <a:endParaRPr lang="id-ID" dirty="0"/>
          </a:p>
        </p:txBody>
      </p:sp>
      <p:sp>
        <p:nvSpPr>
          <p:cNvPr id="3" name="Content Placeholder 2"/>
          <p:cNvSpPr>
            <a:spLocks noGrp="1"/>
          </p:cNvSpPr>
          <p:nvPr>
            <p:ph idx="1"/>
          </p:nvPr>
        </p:nvSpPr>
        <p:spPr>
          <a:xfrm>
            <a:off x="628650" y="1529104"/>
            <a:ext cx="5086350" cy="4643095"/>
          </a:xfrm>
        </p:spPr>
        <p:txBody>
          <a:bodyPr>
            <a:normAutofit lnSpcReduction="10000"/>
          </a:bodyPr>
          <a:lstStyle/>
          <a:p>
            <a:pPr>
              <a:defRPr/>
            </a:pPr>
            <a:r>
              <a:rPr lang="en-US" altLang="ja-JP" sz="3200" dirty="0"/>
              <a:t>Software</a:t>
            </a:r>
            <a:r>
              <a:rPr lang="en-US" altLang="ja-JP" sz="3200" dirty="0">
                <a:solidFill>
                  <a:srgbClr val="CC0000"/>
                </a:solidFill>
              </a:rPr>
              <a:t> </a:t>
            </a:r>
            <a:r>
              <a:rPr lang="en-US" altLang="ja-JP" sz="3200" dirty="0" err="1">
                <a:solidFill>
                  <a:srgbClr val="CC0000"/>
                </a:solidFill>
              </a:rPr>
              <a:t>Generik</a:t>
            </a:r>
            <a:endParaRPr lang="en-US" altLang="ja-JP" sz="3200" dirty="0">
              <a:solidFill>
                <a:srgbClr val="CC0000"/>
              </a:solidFill>
            </a:endParaRPr>
          </a:p>
          <a:p>
            <a:pPr lvl="1">
              <a:buNone/>
              <a:defRPr/>
            </a:pPr>
            <a:r>
              <a:rPr lang="id-ID" altLang="ja-JP" dirty="0"/>
              <a:t>	</a:t>
            </a:r>
            <a:r>
              <a:rPr lang="en-US" altLang="ja-JP" dirty="0" err="1"/>
              <a:t>Perangkat</a:t>
            </a:r>
            <a:r>
              <a:rPr lang="en-US" altLang="ja-JP" dirty="0"/>
              <a:t> </a:t>
            </a:r>
            <a:r>
              <a:rPr lang="en-US" altLang="ja-JP" dirty="0" err="1"/>
              <a:t>lunak</a:t>
            </a:r>
            <a:r>
              <a:rPr lang="en-US" altLang="ja-JP" dirty="0"/>
              <a:t> </a:t>
            </a:r>
            <a:r>
              <a:rPr lang="en-US" altLang="ja-JP" dirty="0" err="1"/>
              <a:t>standar</a:t>
            </a:r>
            <a:r>
              <a:rPr lang="en-US" altLang="ja-JP" dirty="0"/>
              <a:t> yang </a:t>
            </a:r>
            <a:r>
              <a:rPr lang="en-US" altLang="ja-JP" dirty="0" err="1"/>
              <a:t>diproduksi</a:t>
            </a:r>
            <a:r>
              <a:rPr lang="en-US" altLang="ja-JP" dirty="0"/>
              <a:t> </a:t>
            </a:r>
            <a:r>
              <a:rPr lang="en-US" altLang="ja-JP" dirty="0" err="1"/>
              <a:t>oleh</a:t>
            </a:r>
            <a:r>
              <a:rPr lang="en-US" altLang="ja-JP" dirty="0"/>
              <a:t> </a:t>
            </a:r>
            <a:r>
              <a:rPr lang="en-US" altLang="ja-JP" dirty="0" err="1"/>
              <a:t>perusahaan</a:t>
            </a:r>
            <a:r>
              <a:rPr lang="en-US" altLang="ja-JP" dirty="0"/>
              <a:t> </a:t>
            </a:r>
            <a:r>
              <a:rPr lang="en-US" altLang="ja-JP" dirty="0" err="1"/>
              <a:t>pengembang</a:t>
            </a:r>
            <a:r>
              <a:rPr lang="en-US" altLang="ja-JP" dirty="0"/>
              <a:t> </a:t>
            </a:r>
            <a:r>
              <a:rPr lang="en-US" altLang="ja-JP" dirty="0" err="1"/>
              <a:t>dan</a:t>
            </a:r>
            <a:r>
              <a:rPr lang="en-US" altLang="ja-JP" dirty="0"/>
              <a:t> </a:t>
            </a:r>
            <a:r>
              <a:rPr lang="en-US" altLang="ja-JP" dirty="0" err="1">
                <a:solidFill>
                  <a:srgbClr val="0070C0"/>
                </a:solidFill>
              </a:rPr>
              <a:t>dijual</a:t>
            </a:r>
            <a:r>
              <a:rPr lang="en-US" altLang="ja-JP" dirty="0">
                <a:solidFill>
                  <a:srgbClr val="0070C0"/>
                </a:solidFill>
              </a:rPr>
              <a:t> </a:t>
            </a:r>
            <a:r>
              <a:rPr lang="en-US" altLang="ja-JP" dirty="0" err="1">
                <a:solidFill>
                  <a:srgbClr val="0070C0"/>
                </a:solidFill>
              </a:rPr>
              <a:t>pada</a:t>
            </a:r>
            <a:r>
              <a:rPr lang="en-US" altLang="ja-JP" dirty="0">
                <a:solidFill>
                  <a:srgbClr val="0070C0"/>
                </a:solidFill>
              </a:rPr>
              <a:t> </a:t>
            </a:r>
            <a:r>
              <a:rPr lang="en-US" altLang="ja-JP" dirty="0" err="1">
                <a:solidFill>
                  <a:srgbClr val="0070C0"/>
                </a:solidFill>
              </a:rPr>
              <a:t>pasar</a:t>
            </a:r>
            <a:r>
              <a:rPr lang="en-US" altLang="ja-JP" dirty="0">
                <a:solidFill>
                  <a:srgbClr val="0070C0"/>
                </a:solidFill>
              </a:rPr>
              <a:t> </a:t>
            </a:r>
            <a:r>
              <a:rPr lang="en-US" altLang="ja-JP" dirty="0" err="1">
                <a:solidFill>
                  <a:srgbClr val="0070C0"/>
                </a:solidFill>
              </a:rPr>
              <a:t>terbuka</a:t>
            </a:r>
            <a:r>
              <a:rPr lang="en-US" altLang="ja-JP" dirty="0"/>
              <a:t> </a:t>
            </a:r>
            <a:r>
              <a:rPr lang="en-US" altLang="ja-JP" dirty="0" err="1"/>
              <a:t>ke</a:t>
            </a:r>
            <a:r>
              <a:rPr lang="en-US" altLang="ja-JP" dirty="0"/>
              <a:t> </a:t>
            </a:r>
            <a:r>
              <a:rPr lang="en-US" altLang="ja-JP" dirty="0" err="1"/>
              <a:t>siapapun</a:t>
            </a:r>
            <a:r>
              <a:rPr lang="en-US" altLang="ja-JP" dirty="0"/>
              <a:t> yang </a:t>
            </a:r>
            <a:r>
              <a:rPr lang="en-US" altLang="ja-JP" dirty="0" err="1"/>
              <a:t>bisa</a:t>
            </a:r>
            <a:r>
              <a:rPr lang="en-US" altLang="ja-JP" dirty="0"/>
              <a:t> </a:t>
            </a:r>
            <a:r>
              <a:rPr lang="en-US" altLang="ja-JP" dirty="0" err="1"/>
              <a:t>membelinya</a:t>
            </a:r>
            <a:r>
              <a:rPr lang="en-US" altLang="ja-JP" dirty="0"/>
              <a:t> (</a:t>
            </a:r>
            <a:r>
              <a:rPr lang="en-US" altLang="ja-JP" i="1" dirty="0"/>
              <a:t>Shrink-wrapped</a:t>
            </a:r>
            <a:r>
              <a:rPr lang="en-US" altLang="ja-JP" dirty="0" smtClean="0"/>
              <a:t>)</a:t>
            </a:r>
          </a:p>
          <a:p>
            <a:pPr lvl="1">
              <a:buNone/>
              <a:defRPr/>
            </a:pPr>
            <a:endParaRPr lang="en-US" altLang="ja-JP" dirty="0"/>
          </a:p>
          <a:p>
            <a:pPr>
              <a:defRPr/>
            </a:pPr>
            <a:r>
              <a:rPr lang="en-US" altLang="ja-JP" sz="3200" dirty="0"/>
              <a:t>Software </a:t>
            </a:r>
            <a:r>
              <a:rPr lang="en-US" altLang="ja-JP" sz="3200" dirty="0" err="1">
                <a:solidFill>
                  <a:srgbClr val="CC0000"/>
                </a:solidFill>
              </a:rPr>
              <a:t>Pesanan</a:t>
            </a:r>
            <a:endParaRPr lang="en-US" altLang="ja-JP" sz="3200" dirty="0">
              <a:solidFill>
                <a:srgbClr val="CC0000"/>
              </a:solidFill>
            </a:endParaRPr>
          </a:p>
          <a:p>
            <a:pPr lvl="1">
              <a:buNone/>
              <a:defRPr/>
            </a:pPr>
            <a:r>
              <a:rPr lang="id-ID" altLang="ja-JP" dirty="0"/>
              <a:t>	</a:t>
            </a:r>
            <a:r>
              <a:rPr lang="en-US" altLang="ja-JP" dirty="0" err="1"/>
              <a:t>Perangkat</a:t>
            </a:r>
            <a:r>
              <a:rPr lang="en-US" altLang="ja-JP" dirty="0"/>
              <a:t> </a:t>
            </a:r>
            <a:r>
              <a:rPr lang="en-US" altLang="ja-JP" dirty="0" err="1"/>
              <a:t>lunak</a:t>
            </a:r>
            <a:r>
              <a:rPr lang="en-US" altLang="ja-JP" dirty="0"/>
              <a:t> yang </a:t>
            </a:r>
            <a:r>
              <a:rPr lang="en-US" altLang="ja-JP" dirty="0" err="1"/>
              <a:t>dikembangkan</a:t>
            </a:r>
            <a:r>
              <a:rPr lang="en-US" altLang="ja-JP" dirty="0"/>
              <a:t> </a:t>
            </a:r>
            <a:r>
              <a:rPr lang="en-US" altLang="ja-JP" dirty="0" err="1"/>
              <a:t>khusus</a:t>
            </a:r>
            <a:r>
              <a:rPr lang="en-US" altLang="ja-JP" dirty="0"/>
              <a:t> </a:t>
            </a:r>
            <a:r>
              <a:rPr lang="en-US" altLang="ja-JP" dirty="0" err="1"/>
              <a:t>dan</a:t>
            </a:r>
            <a:r>
              <a:rPr lang="en-US" altLang="ja-JP" dirty="0"/>
              <a:t> </a:t>
            </a:r>
            <a:r>
              <a:rPr lang="en-US" altLang="ja-JP" dirty="0" err="1">
                <a:solidFill>
                  <a:srgbClr val="0070C0"/>
                </a:solidFill>
              </a:rPr>
              <a:t>disesuaikan</a:t>
            </a:r>
            <a:r>
              <a:rPr lang="en-US" altLang="ja-JP" dirty="0">
                <a:solidFill>
                  <a:srgbClr val="0070C0"/>
                </a:solidFill>
              </a:rPr>
              <a:t> </a:t>
            </a:r>
            <a:r>
              <a:rPr lang="en-US" altLang="ja-JP" dirty="0" err="1">
                <a:solidFill>
                  <a:srgbClr val="0070C0"/>
                </a:solidFill>
              </a:rPr>
              <a:t>dengan</a:t>
            </a:r>
            <a:r>
              <a:rPr lang="en-US" altLang="ja-JP" dirty="0">
                <a:solidFill>
                  <a:srgbClr val="0070C0"/>
                </a:solidFill>
              </a:rPr>
              <a:t> </a:t>
            </a:r>
            <a:r>
              <a:rPr lang="en-US" altLang="ja-JP" dirty="0" err="1">
                <a:solidFill>
                  <a:srgbClr val="0070C0"/>
                </a:solidFill>
              </a:rPr>
              <a:t>kebutuhan</a:t>
            </a:r>
            <a:r>
              <a:rPr lang="en-US" altLang="ja-JP" dirty="0">
                <a:solidFill>
                  <a:srgbClr val="0070C0"/>
                </a:solidFill>
              </a:rPr>
              <a:t> </a:t>
            </a:r>
            <a:r>
              <a:rPr lang="en-US" altLang="ja-JP" dirty="0" err="1"/>
              <a:t>pelanggan</a:t>
            </a:r>
            <a:endParaRPr lang="en-US" altLang="ja-JP" dirty="0"/>
          </a:p>
          <a:p>
            <a:endParaRPr lang="id-ID" dirty="0"/>
          </a:p>
        </p:txBody>
      </p:sp>
      <p:pic>
        <p:nvPicPr>
          <p:cNvPr id="9" name="Picture 11" descr="delphi"/>
          <p:cNvPicPr>
            <a:picLocks noChangeAspect="1" noChangeArrowheads="1"/>
          </p:cNvPicPr>
          <p:nvPr/>
        </p:nvPicPr>
        <p:blipFill>
          <a:blip r:embed="rId2" cstate="print"/>
          <a:srcRect/>
          <a:stretch>
            <a:fillRect/>
          </a:stretch>
        </p:blipFill>
        <p:spPr>
          <a:xfrm>
            <a:off x="6319837" y="4489221"/>
            <a:ext cx="2714625" cy="1992313"/>
          </a:xfrm>
          <a:prstGeom prst="rect">
            <a:avLst/>
          </a:prstGeom>
          <a:noFill/>
        </p:spPr>
      </p:pic>
      <p:pic>
        <p:nvPicPr>
          <p:cNvPr id="10" name="Picture 10" descr="openoffice"/>
          <p:cNvPicPr>
            <a:picLocks noChangeAspect="1" noChangeArrowheads="1"/>
          </p:cNvPicPr>
          <p:nvPr/>
        </p:nvPicPr>
        <p:blipFill rotWithShape="1">
          <a:blip r:embed="rId3" cstate="print"/>
          <a:srcRect l="1" r="2352" b="7096"/>
          <a:stretch/>
        </p:blipFill>
        <p:spPr>
          <a:xfrm>
            <a:off x="6319837" y="1219200"/>
            <a:ext cx="2590799" cy="2914649"/>
          </a:xfrm>
          <a:prstGeom prst="rect">
            <a:avLst/>
          </a:prstGeom>
          <a:noFill/>
        </p:spPr>
      </p:pic>
      <p:sp>
        <p:nvSpPr>
          <p:cNvPr id="11" name="Text Box 13"/>
          <p:cNvSpPr txBox="1">
            <a:spLocks noChangeArrowheads="1"/>
          </p:cNvSpPr>
          <p:nvPr/>
        </p:nvSpPr>
        <p:spPr bwMode="auto">
          <a:xfrm>
            <a:off x="3809297" y="6076439"/>
            <a:ext cx="2262927" cy="400110"/>
          </a:xfrm>
          <a:prstGeom prst="rect">
            <a:avLst/>
          </a:prstGeom>
          <a:noFill/>
          <a:ln w="9525">
            <a:noFill/>
            <a:miter lim="800000"/>
            <a:headEnd/>
            <a:tailEnd/>
          </a:ln>
          <a:effectLst/>
        </p:spPr>
        <p:txBody>
          <a:bodyPr wrap="none">
            <a:spAutoFit/>
          </a:bodyPr>
          <a:lstStyle/>
          <a:p>
            <a:pPr>
              <a:defRPr/>
            </a:pPr>
            <a:r>
              <a:rPr lang="en-US" sz="2000" i="1" dirty="0" smtClean="0">
                <a:effectLst/>
                <a:latin typeface="Calibri" pitchFamily="34" charset="0"/>
                <a:cs typeface="Calibri" pitchFamily="34" charset="0"/>
              </a:rPr>
              <a:t>(</a:t>
            </a:r>
            <a:r>
              <a:rPr lang="en-US" sz="2000" i="1" dirty="0" err="1" smtClean="0">
                <a:effectLst/>
                <a:latin typeface="Calibri" pitchFamily="34" charset="0"/>
                <a:cs typeface="Calibri" pitchFamily="34" charset="0"/>
              </a:rPr>
              <a:t>Sommerville</a:t>
            </a:r>
            <a:r>
              <a:rPr lang="en-US" sz="2000" i="1" dirty="0" smtClean="0">
                <a:effectLst/>
                <a:latin typeface="Calibri" pitchFamily="34" charset="0"/>
                <a:cs typeface="Calibri" pitchFamily="34" charset="0"/>
              </a:rPr>
              <a:t>, 20</a:t>
            </a:r>
            <a:r>
              <a:rPr lang="id-ID" sz="2000" i="1" dirty="0" smtClean="0">
                <a:effectLst/>
                <a:latin typeface="Calibri" pitchFamily="34" charset="0"/>
                <a:cs typeface="Calibri" pitchFamily="34" charset="0"/>
              </a:rPr>
              <a:t>1</a:t>
            </a:r>
            <a:r>
              <a:rPr lang="en-US" sz="2000" i="1" dirty="0" smtClean="0">
                <a:effectLst/>
                <a:latin typeface="Calibri" pitchFamily="34" charset="0"/>
                <a:cs typeface="Calibri" pitchFamily="34" charset="0"/>
              </a:rPr>
              <a:t>5</a:t>
            </a:r>
            <a:r>
              <a:rPr lang="id-ID" sz="2000" i="1" dirty="0" smtClean="0">
                <a:effectLst/>
                <a:latin typeface="Calibri" pitchFamily="34" charset="0"/>
                <a:cs typeface="Calibri" pitchFamily="34" charset="0"/>
              </a:rPr>
              <a:t>)</a:t>
            </a:r>
            <a:endParaRPr lang="en-US" sz="2000" i="1" dirty="0">
              <a:effectLst/>
              <a:latin typeface="Calibri" pitchFamily="34" charset="0"/>
              <a:cs typeface="Calibri" pitchFamily="34" charset="0"/>
            </a:endParaRPr>
          </a:p>
        </p:txBody>
      </p:sp>
    </p:spTree>
    <p:extLst>
      <p:ext uri="{BB962C8B-B14F-4D97-AF65-F5344CB8AC3E}">
        <p14:creationId xmlns:p14="http://schemas.microsoft.com/office/powerpoint/2010/main" val="27759236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76200"/>
          <a:ext cx="8991600" cy="6704534"/>
        </p:xfrm>
        <a:graphic>
          <a:graphicData uri="http://schemas.openxmlformats.org/drawingml/2006/table">
            <a:tbl>
              <a:tblPr firstRow="1">
                <a:tableStyleId>{5DA37D80-6434-44D0-A028-1B22A696006F}</a:tableStyleId>
              </a:tblPr>
              <a:tblGrid>
                <a:gridCol w="8991600"/>
              </a:tblGrid>
              <a:tr h="380996">
                <a:tc>
                  <a:txBody>
                    <a:bodyPr/>
                    <a:lstStyle/>
                    <a:p>
                      <a:pPr algn="l"/>
                      <a:r>
                        <a:rPr lang="en-US" sz="2000" dirty="0"/>
                        <a:t>Economic Feasibility </a:t>
                      </a:r>
                      <a:endParaRPr lang="en-US" sz="2000" b="1" i="0" dirty="0">
                        <a:latin typeface="Arial" pitchFamily="34" charset="0"/>
                        <a:cs typeface="Arial" pitchFamily="34" charset="0"/>
                      </a:endParaRPr>
                    </a:p>
                  </a:txBody>
                  <a:tcPr marL="0" marR="0" marT="0" marB="0" anchor="ctr">
                    <a:solidFill>
                      <a:schemeClr val="bg1"/>
                    </a:solidFill>
                  </a:tcPr>
                </a:tc>
              </a:tr>
              <a:tr h="1465188">
                <a:tc>
                  <a:txBody>
                    <a:bodyPr/>
                    <a:lstStyle/>
                    <a:p>
                      <a:pPr algn="l"/>
                      <a:r>
                        <a:rPr lang="en-US" sz="1800" dirty="0" smtClean="0"/>
                        <a:t>A </a:t>
                      </a:r>
                      <a:r>
                        <a:rPr lang="en-US" sz="1800" dirty="0" smtClean="0">
                          <a:solidFill>
                            <a:srgbClr val="C00000"/>
                          </a:solidFill>
                        </a:rPr>
                        <a:t>cost–benefit analysis was performed</a:t>
                      </a:r>
                      <a:r>
                        <a:rPr lang="en-US" sz="1800" dirty="0" smtClean="0"/>
                        <a:t>; see attached spreadsheet for details. A conservative approach shows that the Internet Order System has a good chance of adding to the bottom line of the company significantly. </a:t>
                      </a:r>
                      <a:endParaRPr lang="en-US" sz="1800" dirty="0"/>
                    </a:p>
                    <a:p>
                      <a:pPr marL="742950" lvl="1" indent="-285750" algn="l">
                        <a:buFont typeface="Arial" pitchFamily="34" charset="0"/>
                        <a:buChar char="•"/>
                      </a:pPr>
                      <a:r>
                        <a:rPr lang="en-US" sz="1800" b="1" dirty="0" smtClean="0">
                          <a:solidFill>
                            <a:srgbClr val="0070C0"/>
                          </a:solidFill>
                        </a:rPr>
                        <a:t>Return</a:t>
                      </a:r>
                      <a:r>
                        <a:rPr lang="en-US" sz="1800" b="1" baseline="0" dirty="0" smtClean="0">
                          <a:solidFill>
                            <a:srgbClr val="0070C0"/>
                          </a:solidFill>
                        </a:rPr>
                        <a:t> on Investment (R</a:t>
                      </a:r>
                      <a:r>
                        <a:rPr lang="en-US" sz="1800" b="1" dirty="0" smtClean="0">
                          <a:solidFill>
                            <a:srgbClr val="0070C0"/>
                          </a:solidFill>
                        </a:rPr>
                        <a:t>OI) </a:t>
                      </a:r>
                      <a:r>
                        <a:rPr lang="en-US" sz="1800" b="1" dirty="0">
                          <a:solidFill>
                            <a:srgbClr val="0070C0"/>
                          </a:solidFill>
                        </a:rPr>
                        <a:t>over 3 years</a:t>
                      </a:r>
                      <a:r>
                        <a:rPr lang="en-US" sz="1800" dirty="0"/>
                        <a:t>: 229 percent </a:t>
                      </a:r>
                    </a:p>
                    <a:p>
                      <a:pPr marL="742950" lvl="1" indent="-285750" algn="l">
                        <a:buFont typeface="Arial" pitchFamily="34" charset="0"/>
                        <a:buChar char="•"/>
                      </a:pPr>
                      <a:r>
                        <a:rPr lang="en-US" sz="1800" b="1" dirty="0" smtClean="0">
                          <a:solidFill>
                            <a:srgbClr val="0070C0"/>
                          </a:solidFill>
                        </a:rPr>
                        <a:t>Break-even point (BEP)</a:t>
                      </a:r>
                      <a:r>
                        <a:rPr lang="en-US" sz="1800" dirty="0" smtClean="0"/>
                        <a:t>: </a:t>
                      </a:r>
                      <a:r>
                        <a:rPr lang="en-US" sz="1800" dirty="0"/>
                        <a:t>after 1.7 </a:t>
                      </a:r>
                      <a:r>
                        <a:rPr lang="en-US" sz="1800" dirty="0" smtClean="0"/>
                        <a:t>years</a:t>
                      </a:r>
                    </a:p>
                    <a:p>
                      <a:pPr marL="7429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Total benefit after three years: $3.5 million (adjusted for present value)  </a:t>
                      </a:r>
                    </a:p>
                    <a:p>
                      <a:pPr algn="l"/>
                      <a:endParaRPr lang="en-US" sz="1800" dirty="0"/>
                    </a:p>
                    <a:p>
                      <a:pPr algn="l"/>
                      <a:r>
                        <a:rPr lang="en-US" sz="1800" dirty="0"/>
                        <a:t>Intangible Costs and Benefits </a:t>
                      </a:r>
                    </a:p>
                    <a:p>
                      <a:pPr marL="800100" lvl="1" indent="-342900" algn="l">
                        <a:buFont typeface="Arial" pitchFamily="34" charset="0"/>
                        <a:buChar char="•"/>
                      </a:pPr>
                      <a:r>
                        <a:rPr lang="en-US" sz="1800" dirty="0"/>
                        <a:t>Improved customer satisfaction </a:t>
                      </a:r>
                    </a:p>
                    <a:p>
                      <a:pPr marL="800100" lvl="1" indent="-342900" algn="l">
                        <a:buFont typeface="Arial" pitchFamily="34" charset="0"/>
                        <a:buChar char="•"/>
                      </a:pPr>
                      <a:r>
                        <a:rPr lang="en-US" sz="1800" dirty="0"/>
                        <a:t>Greater brand </a:t>
                      </a:r>
                      <a:r>
                        <a:rPr lang="en-US" sz="1800" dirty="0" smtClean="0"/>
                        <a:t>recognition</a:t>
                      </a:r>
                    </a:p>
                    <a:p>
                      <a:pPr algn="l">
                        <a:buFont typeface="Arial"/>
                        <a:buNone/>
                      </a:pPr>
                      <a:endParaRPr lang="en-US" sz="1400" dirty="0">
                        <a:latin typeface="Arial" pitchFamily="34" charset="0"/>
                        <a:cs typeface="Arial" pitchFamily="34" charset="0"/>
                      </a:endParaRPr>
                    </a:p>
                  </a:txBody>
                  <a:tcPr marL="14886" marR="14886" marT="7443" marB="7443">
                    <a:solidFill>
                      <a:schemeClr val="bg1"/>
                    </a:solidFill>
                  </a:tcPr>
                </a:tc>
              </a:tr>
              <a:tr h="190934">
                <a:tc>
                  <a:txBody>
                    <a:bodyPr/>
                    <a:lstStyle/>
                    <a:p>
                      <a:pPr algn="l"/>
                      <a:r>
                        <a:rPr lang="en-US" sz="2000" b="1" dirty="0"/>
                        <a:t>Organizational Feasibility </a:t>
                      </a:r>
                      <a:endParaRPr lang="en-US" sz="2000" b="1" dirty="0">
                        <a:latin typeface="Arial" pitchFamily="34" charset="0"/>
                        <a:cs typeface="Arial" pitchFamily="34" charset="0"/>
                      </a:endParaRPr>
                    </a:p>
                  </a:txBody>
                  <a:tcPr marL="14886" marR="14886" marT="7443" marB="7443">
                    <a:solidFill>
                      <a:schemeClr val="bg1"/>
                    </a:solidFill>
                  </a:tcPr>
                </a:tc>
              </a:tr>
              <a:tr h="1418473">
                <a:tc>
                  <a:txBody>
                    <a:bodyPr/>
                    <a:lstStyle/>
                    <a:p>
                      <a:pPr marL="285750" indent="-285750" algn="l">
                        <a:buFont typeface="Arial" panose="020B0604020202020204" pitchFamily="34" charset="0"/>
                        <a:buChar char="•"/>
                      </a:pPr>
                      <a:r>
                        <a:rPr lang="en-US" sz="1800" dirty="0"/>
                        <a:t>From an organizational perspective, this project has low risk. The objective of the system, which is to increase sales, is aligned well with the senior management’s goal of increasing sales for the company. </a:t>
                      </a:r>
                      <a:r>
                        <a:rPr lang="en-US" sz="1800" dirty="0">
                          <a:solidFill>
                            <a:srgbClr val="C00000"/>
                          </a:solidFill>
                        </a:rPr>
                        <a:t>The move to the Internet also aligns with Marketing’s goal </a:t>
                      </a:r>
                      <a:r>
                        <a:rPr lang="en-US" sz="1800" dirty="0"/>
                        <a:t>to become more savvy in Internet marketing and sales. </a:t>
                      </a:r>
                    </a:p>
                    <a:p>
                      <a:pPr marL="285750" indent="-285750" algn="l">
                        <a:buFont typeface="Arial" panose="020B0604020202020204" pitchFamily="34" charset="0"/>
                        <a:buChar char="•"/>
                      </a:pPr>
                      <a:r>
                        <a:rPr lang="en-US" sz="1800" dirty="0"/>
                        <a:t>The project has a </a:t>
                      </a:r>
                      <a:r>
                        <a:rPr lang="en-US" sz="1800" dirty="0">
                          <a:solidFill>
                            <a:srgbClr val="C00000"/>
                          </a:solidFill>
                        </a:rPr>
                        <a:t>project champion</a:t>
                      </a:r>
                      <a:r>
                        <a:rPr lang="en-US" sz="1800" dirty="0"/>
                        <a:t>, Margaret Mooney, Vice President of Marketing. Margaret is well positioned to sponsor this project and to educate the rest of the senior management team when necessary. To date, much of senior management is aware of and supports the initiative. </a:t>
                      </a:r>
                    </a:p>
                    <a:p>
                      <a:pPr marL="285750" indent="-285750" algn="l">
                        <a:buFont typeface="Arial" panose="020B0604020202020204" pitchFamily="34" charset="0"/>
                        <a:buChar char="•"/>
                      </a:pPr>
                      <a:r>
                        <a:rPr lang="en-US" sz="1800" dirty="0"/>
                        <a:t>The users of the system, Internet consumers, are expected to appreciate the benefits of CD Selections’ Web presence. And, management in the retail stores should be willing to accept the system, given the possibility of increased sales at the store level. </a:t>
                      </a:r>
                      <a:endParaRPr lang="en-US" sz="1800" dirty="0" smtClean="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418324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1"/>
          <a:ext cx="8991600" cy="6857999"/>
        </p:xfrm>
        <a:graphic>
          <a:graphicData uri="http://schemas.openxmlformats.org/drawingml/2006/table">
            <a:tbl>
              <a:tblPr firstRow="1">
                <a:tableStyleId>{ED083AE6-46FA-4A59-8FB0-9F97EB10719F}</a:tableStyleId>
              </a:tblPr>
              <a:tblGrid>
                <a:gridCol w="3276600"/>
                <a:gridCol w="1447800"/>
                <a:gridCol w="1752600"/>
                <a:gridCol w="1524000"/>
                <a:gridCol w="990600"/>
              </a:tblGrid>
              <a:tr h="251656">
                <a:tc>
                  <a:txBody>
                    <a:bodyPr/>
                    <a:lstStyle/>
                    <a:p>
                      <a:pPr algn="l"/>
                      <a:endParaRPr lang="en-US" sz="1300" dirty="0">
                        <a:latin typeface="Arial Narrow" pitchFamily="34" charset="0"/>
                        <a:cs typeface="Arial" pitchFamily="34" charset="0"/>
                      </a:endParaRPr>
                    </a:p>
                  </a:txBody>
                  <a:tcPr marL="0" marR="0" marT="0" marB="0" anchor="ctr">
                    <a:solidFill>
                      <a:schemeClr val="bg1"/>
                    </a:solidFill>
                  </a:tcPr>
                </a:tc>
                <a:tc>
                  <a:txBody>
                    <a:bodyPr/>
                    <a:lstStyle/>
                    <a:p>
                      <a:pPr algn="l"/>
                      <a:r>
                        <a:rPr lang="en-US" sz="1300" b="1" dirty="0">
                          <a:latin typeface="Arial Narrow" pitchFamily="34" charset="0"/>
                          <a:cs typeface="Arial" pitchFamily="34" charset="0"/>
                        </a:rPr>
                        <a:t>2003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2004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2005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Total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new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750,000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772,500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existing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1,875,000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1,931,250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Reduction in customer complaint calls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2,675,000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2,753,750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a:latin typeface="Arial Narrow" pitchFamily="34" charset="0"/>
                          <a:cs typeface="Arial" pitchFamily="34" charset="0"/>
                        </a:rPr>
                        <a:t>PV of Benefits: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2,520,071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5,041,515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5,041,515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a:t>
                      </a:r>
                      <a:r>
                        <a:rPr lang="en-US" sz="1300" dirty="0" smtClean="0">
                          <a:latin typeface="Arial Narrow" pitchFamily="34" charset="0"/>
                          <a:cs typeface="Arial" pitchFamily="34" charset="0"/>
                        </a:rPr>
                        <a:t>Analysis, Design and</a:t>
                      </a:r>
                      <a:r>
                        <a:rPr lang="en-US" sz="1300" baseline="0" dirty="0" smtClean="0">
                          <a:latin typeface="Arial Narrow" pitchFamily="34" charset="0"/>
                          <a:cs typeface="Arial" pitchFamily="34" charset="0"/>
                        </a:rPr>
                        <a:t> Implementation</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162,000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Consultant Fees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Office Space and Equipment </a:t>
                      </a: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7,000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a:t>
                      </a:r>
                      <a:r>
                        <a:rPr lang="en-US" sz="1300" dirty="0" smtClean="0">
                          <a:latin typeface="Arial Narrow" pitchFamily="34" charset="0"/>
                          <a:cs typeface="Arial" pitchFamily="34" charset="0"/>
                        </a:rPr>
                        <a:t>and Hardware</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35,000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Development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254,000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Webmaster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85,000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87,550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90,177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Network Technician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Computer Operations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51,500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53,045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Business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Labor: Assistant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46,350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47,741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3 Staff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92,700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95,481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upgrades </a:t>
                      </a:r>
                      <a:r>
                        <a:rPr lang="en-US" sz="1300" dirty="0" smtClean="0">
                          <a:latin typeface="Arial Narrow" pitchFamily="34" charset="0"/>
                          <a:cs typeface="Arial" pitchFamily="34" charset="0"/>
                        </a:rPr>
                        <a:t> and licenses</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4,000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Hardware upgrades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User training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Communications charges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Marketing expenses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Operational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446,000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426,713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425,313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Costs: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1,106,325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Project Costs Less Benefits: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2,222,300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2,288,999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Yearly NPV: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2,094,731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2,094,758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r>
              <a:tr h="200548">
                <a:tc>
                  <a:txBody>
                    <a:bodyPr/>
                    <a:lstStyle/>
                    <a:p>
                      <a:pPr algn="l"/>
                      <a:r>
                        <a:rPr lang="en-US" sz="1300" b="1">
                          <a:latin typeface="Arial Narrow" pitchFamily="34" charset="0"/>
                          <a:cs typeface="Arial" pitchFamily="34" charset="0"/>
                        </a:rPr>
                        <a:t>Cumulative NPV: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1,415,119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Return on </a:t>
                      </a:r>
                      <a:r>
                        <a:rPr lang="en-US" sz="1300" b="1" dirty="0" smtClean="0">
                          <a:latin typeface="Arial Narrow" pitchFamily="34" charset="0"/>
                          <a:cs typeface="Arial" pitchFamily="34" charset="0"/>
                        </a:rPr>
                        <a:t>Investment (ROI):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229.16% </a:t>
                      </a: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(3,509,878/1,531,638)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r>
              <a:tr h="302023">
                <a:tc>
                  <a:txBody>
                    <a:bodyPr/>
                    <a:lstStyle/>
                    <a:p>
                      <a:pPr algn="l"/>
                      <a:r>
                        <a:rPr lang="en-US" sz="1300" b="1" dirty="0" smtClean="0">
                          <a:latin typeface="Arial Narrow" pitchFamily="34" charset="0"/>
                          <a:cs typeface="Arial" pitchFamily="34" charset="0"/>
                        </a:rPr>
                        <a:t>Break-even Point (BEP):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dirty="0" smtClean="0">
                          <a:latin typeface="Arial Narrow" pitchFamily="34" charset="0"/>
                          <a:cs typeface="Arial" pitchFamily="34" charset="0"/>
                        </a:rPr>
                        <a:t>1.32 </a:t>
                      </a:r>
                      <a:r>
                        <a:rPr lang="en-US" sz="1300" b="1" dirty="0">
                          <a:latin typeface="Arial Narrow" pitchFamily="34" charset="0"/>
                          <a:cs typeface="Arial" pitchFamily="34" charset="0"/>
                        </a:rPr>
                        <a:t>years </a:t>
                      </a:r>
                    </a:p>
                  </a:txBody>
                  <a:tcPr marL="12024" marR="12024" marT="6012" marB="6012">
                    <a:solidFill>
                      <a:schemeClr val="accent6">
                        <a:lumMod val="40000"/>
                        <a:lumOff val="60000"/>
                      </a:schemeClr>
                    </a:solidFill>
                  </a:tcPr>
                </a:tc>
                <a:tc gridSpan="3">
                  <a:txBody>
                    <a:bodyPr/>
                    <a:lstStyle/>
                    <a:p>
                      <a:pPr algn="l"/>
                      <a:r>
                        <a:rPr lang="en-US" sz="1200" b="1" dirty="0" smtClean="0">
                          <a:latin typeface="Arial Narrow" pitchFamily="34" charset="0"/>
                          <a:cs typeface="Arial" pitchFamily="34" charset="0"/>
                        </a:rPr>
                        <a:t>(BEP </a:t>
                      </a:r>
                      <a:r>
                        <a:rPr lang="en-US" sz="1200" b="1" dirty="0">
                          <a:latin typeface="Arial Narrow" pitchFamily="34" charset="0"/>
                          <a:cs typeface="Arial" pitchFamily="34" charset="0"/>
                        </a:rPr>
                        <a:t>in </a:t>
                      </a:r>
                      <a:r>
                        <a:rPr lang="en-US" sz="1200" b="1" dirty="0" smtClean="0">
                          <a:latin typeface="Arial Narrow" pitchFamily="34" charset="0"/>
                          <a:cs typeface="Arial" pitchFamily="34" charset="0"/>
                        </a:rPr>
                        <a:t>Year 2 = </a:t>
                      </a:r>
                      <a:r>
                        <a:rPr lang="en-US" sz="1200" b="1" dirty="0">
                          <a:latin typeface="Arial Narrow" pitchFamily="34" charset="0"/>
                          <a:cs typeface="Arial" pitchFamily="34" charset="0"/>
                        </a:rPr>
                        <a:t>[2,094,731 – 1,415,119] / 2,094,731 = 0.32) </a:t>
                      </a:r>
                    </a:p>
                  </a:txBody>
                  <a:tcPr marL="12024" marR="12024" marT="6012" marB="6012">
                    <a:solidFill>
                      <a:schemeClr val="accent6">
                        <a:lumMod val="40000"/>
                        <a:lumOff val="60000"/>
                      </a:schemeClr>
                    </a:solidFill>
                  </a:tcPr>
                </a:tc>
                <a:tc hMerge="1">
                  <a:txBody>
                    <a:bodyPr/>
                    <a:lstStyle/>
                    <a:p>
                      <a:endParaRPr lang="en-US"/>
                    </a:p>
                  </a:txBody>
                  <a:tcPr/>
                </a:tc>
                <a:tc hMerge="1">
                  <a:txBody>
                    <a:bodyPr/>
                    <a:lstStyle/>
                    <a:p>
                      <a:endParaRPr lang="en-US"/>
                    </a:p>
                  </a:txBody>
                  <a:tcPr/>
                </a:tc>
              </a:tr>
            </a:tbl>
          </a:graphicData>
        </a:graphic>
      </p:graphicFrame>
      <p:sp>
        <p:nvSpPr>
          <p:cNvPr id="3" name="Title 2"/>
          <p:cNvSpPr>
            <a:spLocks noGrp="1"/>
          </p:cNvSpPr>
          <p:nvPr>
            <p:ph type="title"/>
          </p:nvPr>
        </p:nvSpPr>
        <p:spPr/>
        <p:txBody>
          <a:bodyPr/>
          <a:lstStyle/>
          <a:p>
            <a:endParaRPr lang="id-ID"/>
          </a:p>
        </p:txBody>
      </p:sp>
      <p:sp>
        <p:nvSpPr>
          <p:cNvPr id="5" name="Content Placeholder 4"/>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3625982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a:ln>
            <a:solidFill>
              <a:schemeClr val="accent2"/>
            </a:solidFill>
          </a:ln>
        </p:spPr>
        <p:txBody>
          <a:bodyPr/>
          <a:lstStyle/>
          <a:p>
            <a:fld id="{C546E0E4-908A-4724-B308-E4F6AE4FA0DD}" type="slidenum">
              <a:rPr lang="en-US" smtClean="0">
                <a:solidFill>
                  <a:prstClr val="black">
                    <a:tint val="75000"/>
                  </a:prstClr>
                </a:solidFill>
              </a:rPr>
              <a:pPr/>
              <a:t>122</a:t>
            </a:fld>
            <a:endParaRPr lang="en-US">
              <a:solidFill>
                <a:prstClr val="black">
                  <a:tint val="75000"/>
                </a:prstClr>
              </a:solidFill>
            </a:endParaRPr>
          </a:p>
        </p:txBody>
      </p:sp>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57999"/>
        </p:xfrm>
        <a:graphic>
          <a:graphicData uri="http://schemas.openxmlformats.org/drawingml/2006/table">
            <a:tbl>
              <a:tblPr firstRow="1">
                <a:tableStyleId>{5DA37D80-6434-44D0-A028-1B22A696006F}</a:tableStyleId>
              </a:tblPr>
              <a:tblGrid>
                <a:gridCol w="9144000"/>
              </a:tblGrid>
              <a:tr h="363406">
                <a:tc>
                  <a:txBody>
                    <a:bodyPr/>
                    <a:lstStyle/>
                    <a:p>
                      <a:pPr algn="ctr"/>
                      <a:r>
                        <a:rPr lang="en-US" sz="2400" dirty="0" smtClean="0"/>
                        <a:t>Feasibility Analysis - Online</a:t>
                      </a:r>
                      <a:r>
                        <a:rPr lang="en-US" sz="2400" baseline="0" dirty="0" smtClean="0"/>
                        <a:t> ATM </a:t>
                      </a:r>
                      <a:r>
                        <a:rPr lang="en-US" sz="2400" dirty="0" smtClean="0"/>
                        <a:t>System</a:t>
                      </a:r>
                      <a:endParaRPr lang="en-US" sz="2400" b="1" dirty="0">
                        <a:latin typeface="Arial" pitchFamily="34" charset="0"/>
                        <a:cs typeface="Arial" pitchFamily="34" charset="0"/>
                      </a:endParaRPr>
                    </a:p>
                  </a:txBody>
                  <a:tcPr marL="0" marR="0" marT="0" marB="0" anchor="ctr"/>
                </a:tc>
              </a:tr>
              <a:tr h="832454">
                <a:tc>
                  <a:txBody>
                    <a:bodyPr/>
                    <a:lstStyle/>
                    <a:p>
                      <a:pPr algn="ctr"/>
                      <a:r>
                        <a:rPr lang="en-US" sz="2000" dirty="0" smtClean="0"/>
                        <a:t> Margaret </a:t>
                      </a:r>
                      <a:r>
                        <a:rPr lang="en-US" sz="2000" dirty="0"/>
                        <a:t>Mooney and Alec Adams created the following feasibility </a:t>
                      </a:r>
                      <a:r>
                        <a:rPr lang="en-US" sz="2000" dirty="0" smtClean="0"/>
                        <a:t>analysis</a:t>
                      </a:r>
                    </a:p>
                    <a:p>
                      <a:pPr algn="ctr"/>
                      <a:r>
                        <a:rPr lang="en-US" sz="2000" dirty="0" smtClean="0"/>
                        <a:t>for </a:t>
                      </a:r>
                      <a:r>
                        <a:rPr lang="en-US" sz="2000" dirty="0"/>
                        <a:t>the </a:t>
                      </a:r>
                      <a:r>
                        <a:rPr lang="en-US" sz="2000" dirty="0" smtClean="0"/>
                        <a:t>Online ATM System </a:t>
                      </a:r>
                      <a:r>
                        <a:rPr lang="en-US" sz="2000" dirty="0"/>
                        <a:t>Project. </a:t>
                      </a:r>
                      <a:endParaRPr lang="en-US" sz="2000" dirty="0" smtClean="0"/>
                    </a:p>
                    <a:p>
                      <a:pPr algn="l"/>
                      <a:endParaRPr lang="en-US" sz="1800" dirty="0" smtClean="0">
                        <a:latin typeface="Arial" pitchFamily="34" charset="0"/>
                        <a:cs typeface="Arial" pitchFamily="34" charset="0"/>
                      </a:endParaRPr>
                    </a:p>
                  </a:txBody>
                  <a:tcPr marL="14886" marR="14886" marT="7443" marB="7443"/>
                </a:tc>
              </a:tr>
              <a:tr h="5593433">
                <a:tc>
                  <a:txBody>
                    <a:bodyPr/>
                    <a:lstStyle/>
                    <a:p>
                      <a:pPr algn="l"/>
                      <a:r>
                        <a:rPr lang="en-US" sz="2400" b="1" dirty="0" smtClean="0"/>
                        <a:t>1. Technical </a:t>
                      </a:r>
                      <a:r>
                        <a:rPr lang="en-US" sz="2400" b="1" dirty="0"/>
                        <a:t>Feasibility </a:t>
                      </a:r>
                    </a:p>
                    <a:p>
                      <a:pPr algn="l"/>
                      <a:r>
                        <a:rPr lang="en-US" sz="2000" dirty="0" smtClean="0"/>
                        <a:t>The Online ATM System </a:t>
                      </a:r>
                      <a:r>
                        <a:rPr lang="en-US" sz="2000" dirty="0"/>
                        <a:t>is feasible technically, although there is some risk. </a:t>
                      </a:r>
                      <a:endParaRPr lang="en-US" sz="1600" dirty="0"/>
                    </a:p>
                    <a:p>
                      <a:pPr marL="0" indent="0" algn="l">
                        <a:buFont typeface="Arial" panose="020B0604020202020204" pitchFamily="34" charset="0"/>
                        <a:buNone/>
                      </a:pPr>
                      <a:r>
                        <a:rPr lang="en-US" sz="2000" dirty="0" smtClean="0"/>
                        <a:t>1.1</a:t>
                      </a:r>
                      <a:r>
                        <a:rPr lang="en-US" sz="2000" baseline="0" dirty="0" smtClean="0"/>
                        <a:t> </a:t>
                      </a:r>
                      <a:r>
                        <a:rPr lang="en-US" sz="2000" dirty="0" smtClean="0"/>
                        <a:t>Online ATM System’s </a:t>
                      </a:r>
                      <a:r>
                        <a:rPr lang="en-US" sz="2000" dirty="0">
                          <a:solidFill>
                            <a:srgbClr val="C00000"/>
                          </a:solidFill>
                        </a:rPr>
                        <a:t>risk regarding familiarity with </a:t>
                      </a:r>
                      <a:r>
                        <a:rPr lang="en-US" sz="2000" dirty="0" smtClean="0">
                          <a:solidFill>
                            <a:srgbClr val="C00000"/>
                          </a:solidFill>
                        </a:rPr>
                        <a:t>the application </a:t>
                      </a:r>
                      <a:r>
                        <a:rPr lang="en-US" sz="2000" dirty="0"/>
                        <a:t>is high </a:t>
                      </a:r>
                    </a:p>
                    <a:p>
                      <a:pPr marL="800100" lvl="1" indent="-342900" algn="l">
                        <a:buFont typeface="Arial" pitchFamily="34" charset="0"/>
                        <a:buChar char="•"/>
                      </a:pPr>
                      <a:r>
                        <a:rPr lang="en-US" sz="1800" dirty="0"/>
                        <a:t>The Marketing Department has little experience with Internet-based marketing and </a:t>
                      </a:r>
                      <a:r>
                        <a:rPr lang="en-US" sz="1800" dirty="0" smtClean="0"/>
                        <a:t>sales </a:t>
                      </a:r>
                      <a:endParaRPr lang="en-US" sz="1800" dirty="0"/>
                    </a:p>
                    <a:p>
                      <a:pPr marL="800100" lvl="1" indent="-342900" algn="l">
                        <a:buFont typeface="Arial" pitchFamily="34" charset="0"/>
                        <a:buChar char="•"/>
                      </a:pPr>
                      <a:r>
                        <a:rPr lang="en-US" sz="1800" dirty="0"/>
                        <a:t>The IT Department has strong knowledge of the company’s existing </a:t>
                      </a:r>
                      <a:r>
                        <a:rPr lang="en-US" sz="1800" dirty="0" smtClean="0"/>
                        <a:t>ATM systems,</a:t>
                      </a:r>
                      <a:r>
                        <a:rPr lang="en-US" sz="1800" baseline="0" dirty="0" smtClean="0"/>
                        <a:t> </a:t>
                      </a:r>
                      <a:r>
                        <a:rPr lang="en-US" sz="1800" dirty="0" smtClean="0"/>
                        <a:t>however</a:t>
                      </a:r>
                      <a:r>
                        <a:rPr lang="en-US" sz="1800" dirty="0"/>
                        <a:t>, it has not worked with Web-enabled </a:t>
                      </a:r>
                      <a:r>
                        <a:rPr lang="en-US" sz="1800" dirty="0" smtClean="0"/>
                        <a:t>ATM systems</a:t>
                      </a:r>
                      <a:r>
                        <a:rPr lang="en-US" sz="1800" dirty="0"/>
                        <a:t>. </a:t>
                      </a:r>
                    </a:p>
                    <a:p>
                      <a:pPr marL="0" indent="0" algn="l">
                        <a:buFont typeface="Arial" panose="020B0604020202020204" pitchFamily="34" charset="0"/>
                        <a:buNone/>
                      </a:pPr>
                      <a:r>
                        <a:rPr lang="en-US" sz="2000" dirty="0" smtClean="0"/>
                        <a:t>1.2 Online ATM System’s </a:t>
                      </a:r>
                      <a:r>
                        <a:rPr lang="en-US" sz="2000" dirty="0" smtClean="0">
                          <a:solidFill>
                            <a:srgbClr val="C00000"/>
                          </a:solidFill>
                        </a:rPr>
                        <a:t>risk regarding </a:t>
                      </a:r>
                      <a:r>
                        <a:rPr lang="en-US" sz="2000" dirty="0">
                          <a:solidFill>
                            <a:srgbClr val="C00000"/>
                          </a:solidFill>
                        </a:rPr>
                        <a:t>familiarity with the technology </a:t>
                      </a:r>
                      <a:r>
                        <a:rPr lang="en-US" sz="2000" dirty="0"/>
                        <a:t>is medium </a:t>
                      </a:r>
                    </a:p>
                    <a:p>
                      <a:pPr marL="800100" lvl="1" indent="-342900" algn="l">
                        <a:buFont typeface="Arial" pitchFamily="34" charset="0"/>
                        <a:buChar char="•"/>
                      </a:pPr>
                      <a:r>
                        <a:rPr lang="en-US" sz="1800" dirty="0"/>
                        <a:t>The IT Department has relied on </a:t>
                      </a:r>
                      <a:r>
                        <a:rPr lang="en-US" sz="1800" dirty="0" smtClean="0"/>
                        <a:t>external consultants to </a:t>
                      </a:r>
                      <a:r>
                        <a:rPr lang="en-US" sz="1800" dirty="0"/>
                        <a:t>develop its existing Web </a:t>
                      </a:r>
                      <a:r>
                        <a:rPr lang="en-US" sz="1800" dirty="0" err="1" smtClean="0"/>
                        <a:t>env</a:t>
                      </a:r>
                      <a:r>
                        <a:rPr lang="en-US" sz="1800" dirty="0" smtClean="0"/>
                        <a:t>.</a:t>
                      </a:r>
                      <a:endParaRPr lang="en-US" sz="1800" dirty="0"/>
                    </a:p>
                    <a:p>
                      <a:pPr marL="800100" lvl="1" indent="-342900" algn="l">
                        <a:buFont typeface="Arial" pitchFamily="34" charset="0"/>
                        <a:buChar char="•"/>
                      </a:pPr>
                      <a:r>
                        <a:rPr lang="en-US" sz="1800" dirty="0"/>
                        <a:t>The IT Department has </a:t>
                      </a:r>
                      <a:r>
                        <a:rPr lang="en-US" sz="1800" dirty="0" smtClean="0"/>
                        <a:t>learned </a:t>
                      </a:r>
                      <a:r>
                        <a:rPr lang="en-US" sz="1800" dirty="0"/>
                        <a:t>about Web </a:t>
                      </a:r>
                      <a:r>
                        <a:rPr lang="en-US" sz="1800" dirty="0" smtClean="0"/>
                        <a:t>technology by </a:t>
                      </a:r>
                      <a:r>
                        <a:rPr lang="en-US" sz="1800" dirty="0"/>
                        <a:t>maintaining </a:t>
                      </a:r>
                      <a:r>
                        <a:rPr lang="en-US" sz="1800" dirty="0" smtClean="0"/>
                        <a:t>the</a:t>
                      </a:r>
                      <a:r>
                        <a:rPr lang="en-US" sz="1800" baseline="0" dirty="0" smtClean="0"/>
                        <a:t> corporate site</a:t>
                      </a:r>
                      <a:endParaRPr lang="en-US" sz="1800" dirty="0"/>
                    </a:p>
                    <a:p>
                      <a:pPr marL="0" indent="0" algn="l">
                        <a:buFont typeface="Arial" panose="020B0604020202020204" pitchFamily="34" charset="0"/>
                        <a:buNone/>
                      </a:pPr>
                      <a:r>
                        <a:rPr lang="en-US" sz="2000" dirty="0" smtClean="0"/>
                        <a:t>1.3 The </a:t>
                      </a:r>
                      <a:r>
                        <a:rPr lang="en-US" sz="2000" dirty="0">
                          <a:solidFill>
                            <a:srgbClr val="C00000"/>
                          </a:solidFill>
                        </a:rPr>
                        <a:t>project size </a:t>
                      </a:r>
                      <a:r>
                        <a:rPr lang="en-US" sz="2000" dirty="0"/>
                        <a:t>is considered medium risk </a:t>
                      </a:r>
                    </a:p>
                    <a:p>
                      <a:pPr marL="800100" lvl="1" indent="-342900" algn="l">
                        <a:buFont typeface="Arial" pitchFamily="34" charset="0"/>
                        <a:buChar char="•"/>
                      </a:pPr>
                      <a:r>
                        <a:rPr lang="en-US" sz="1800" dirty="0"/>
                        <a:t>The project team likely will </a:t>
                      </a:r>
                      <a:r>
                        <a:rPr lang="en-US" sz="1800" b="0" dirty="0">
                          <a:solidFill>
                            <a:schemeClr val="tx1"/>
                          </a:solidFill>
                        </a:rPr>
                        <a:t>include less than ten </a:t>
                      </a:r>
                      <a:r>
                        <a:rPr lang="en-US" sz="1800" b="0" dirty="0" smtClean="0">
                          <a:solidFill>
                            <a:schemeClr val="tx1"/>
                          </a:solidFill>
                        </a:rPr>
                        <a:t>people</a:t>
                      </a:r>
                      <a:endParaRPr lang="en-US" sz="1800" b="0" dirty="0">
                        <a:solidFill>
                          <a:schemeClr val="tx1"/>
                        </a:solidFill>
                      </a:endParaRPr>
                    </a:p>
                    <a:p>
                      <a:pPr marL="800100" lvl="1" indent="-342900" algn="l">
                        <a:buFont typeface="Arial" pitchFamily="34" charset="0"/>
                        <a:buChar char="•"/>
                      </a:pPr>
                      <a:r>
                        <a:rPr lang="en-US" sz="1800" dirty="0"/>
                        <a:t>Business user involvement will be </a:t>
                      </a:r>
                      <a:r>
                        <a:rPr lang="en-US" sz="1800" dirty="0" smtClean="0"/>
                        <a:t>required</a:t>
                      </a:r>
                      <a:endParaRPr lang="en-US" sz="1800" dirty="0"/>
                    </a:p>
                    <a:p>
                      <a:pPr marL="800100" lvl="1" indent="-342900" algn="l">
                        <a:buFont typeface="Arial" pitchFamily="34" charset="0"/>
                        <a:buChar char="•"/>
                      </a:pPr>
                      <a:r>
                        <a:rPr lang="en-US" sz="1800" dirty="0"/>
                        <a:t>The project timeframe cannot exceed a </a:t>
                      </a:r>
                      <a:r>
                        <a:rPr lang="en-US" sz="1800" dirty="0" smtClean="0"/>
                        <a:t>year </a:t>
                      </a:r>
                      <a:r>
                        <a:rPr lang="en-US" sz="1800" dirty="0"/>
                        <a:t>and it should be much </a:t>
                      </a:r>
                      <a:r>
                        <a:rPr lang="en-US" sz="1800" dirty="0" smtClean="0"/>
                        <a:t>shorter</a:t>
                      </a:r>
                      <a:endParaRPr lang="en-US" sz="1800" dirty="0"/>
                    </a:p>
                    <a:p>
                      <a:pPr marL="0" indent="0" algn="l">
                        <a:buFont typeface="Arial" panose="020B0604020202020204" pitchFamily="34" charset="0"/>
                        <a:buNone/>
                      </a:pPr>
                      <a:r>
                        <a:rPr lang="en-US" sz="2000" dirty="0" smtClean="0"/>
                        <a:t>1.4 The </a:t>
                      </a:r>
                      <a:r>
                        <a:rPr lang="en-US" sz="2000" dirty="0">
                          <a:solidFill>
                            <a:srgbClr val="C00000"/>
                          </a:solidFill>
                        </a:rPr>
                        <a:t>compatibility with </a:t>
                      </a:r>
                      <a:r>
                        <a:rPr lang="en-US" sz="2000" dirty="0" smtClean="0">
                          <a:solidFill>
                            <a:srgbClr val="C00000"/>
                          </a:solidFill>
                        </a:rPr>
                        <a:t>existing </a:t>
                      </a:r>
                      <a:r>
                        <a:rPr lang="en-US" sz="2000" dirty="0">
                          <a:solidFill>
                            <a:srgbClr val="C00000"/>
                          </a:solidFill>
                        </a:rPr>
                        <a:t>technical infrastructure </a:t>
                      </a:r>
                      <a:r>
                        <a:rPr lang="en-US" sz="2000" dirty="0"/>
                        <a:t>should be good </a:t>
                      </a:r>
                    </a:p>
                    <a:p>
                      <a:pPr marL="800100" lvl="1" indent="-342900" algn="l">
                        <a:buFont typeface="Arial" pitchFamily="34" charset="0"/>
                        <a:buChar char="•"/>
                      </a:pPr>
                      <a:r>
                        <a:rPr lang="en-US" sz="1800" dirty="0"/>
                        <a:t>The current </a:t>
                      </a:r>
                      <a:r>
                        <a:rPr lang="en-US" sz="1800" dirty="0" smtClean="0"/>
                        <a:t>ATM System </a:t>
                      </a:r>
                      <a:r>
                        <a:rPr lang="en-US" sz="1800" dirty="0"/>
                        <a:t>is a client-server system built using open standards. An interface with the Web should be </a:t>
                      </a:r>
                      <a:r>
                        <a:rPr lang="en-US" sz="1800" dirty="0" smtClean="0"/>
                        <a:t>possible</a:t>
                      </a:r>
                      <a:endParaRPr lang="en-US" sz="1800" dirty="0"/>
                    </a:p>
                    <a:p>
                      <a:pPr marL="800100" lvl="1" indent="-342900" algn="l">
                        <a:buFont typeface="Arial" pitchFamily="34" charset="0"/>
                        <a:buChar char="•"/>
                      </a:pPr>
                      <a:r>
                        <a:rPr lang="en-US" sz="1800" dirty="0"/>
                        <a:t>Retail </a:t>
                      </a:r>
                      <a:r>
                        <a:rPr lang="en-US" sz="1800" dirty="0" smtClean="0"/>
                        <a:t>bank </a:t>
                      </a:r>
                      <a:r>
                        <a:rPr lang="en-US" sz="1800" dirty="0"/>
                        <a:t>already place and maintain orders </a:t>
                      </a:r>
                      <a:r>
                        <a:rPr lang="en-US" sz="1800" dirty="0" smtClean="0"/>
                        <a:t>electronically </a:t>
                      </a:r>
                      <a:endParaRPr lang="en-US" sz="1800" dirty="0"/>
                    </a:p>
                    <a:p>
                      <a:pPr marL="800100" lvl="1" indent="-342900" algn="l">
                        <a:buFont typeface="Arial" pitchFamily="34" charset="0"/>
                        <a:buChar char="•"/>
                      </a:pPr>
                      <a:r>
                        <a:rPr lang="en-US" sz="1800" dirty="0"/>
                        <a:t>An Internet infrastructure already is in place at retail </a:t>
                      </a:r>
                      <a:r>
                        <a:rPr lang="en-US" sz="1800" dirty="0" smtClean="0"/>
                        <a:t>bank and </a:t>
                      </a:r>
                      <a:r>
                        <a:rPr lang="en-US" sz="1800" dirty="0"/>
                        <a:t>at the corporate </a:t>
                      </a:r>
                      <a:r>
                        <a:rPr lang="en-US" sz="1800" dirty="0" smtClean="0"/>
                        <a:t>headquarters</a:t>
                      </a:r>
                      <a:endParaRPr lang="en-US" sz="1800" dirty="0"/>
                    </a:p>
                  </a:txBody>
                  <a:tcPr marL="14886" marR="14886" marT="7443" marB="7443"/>
                </a:tc>
              </a:tr>
            </a:tbl>
          </a:graphicData>
        </a:graphic>
      </p:graphicFrame>
    </p:spTree>
    <p:extLst>
      <p:ext uri="{BB962C8B-B14F-4D97-AF65-F5344CB8AC3E}">
        <p14:creationId xmlns:p14="http://schemas.microsoft.com/office/powerpoint/2010/main" val="4067573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67970"/>
        </p:xfrm>
        <a:graphic>
          <a:graphicData uri="http://schemas.openxmlformats.org/drawingml/2006/table">
            <a:tbl>
              <a:tblPr firstRow="1">
                <a:tableStyleId>{5DA37D80-6434-44D0-A028-1B22A696006F}</a:tableStyleId>
              </a:tblPr>
              <a:tblGrid>
                <a:gridCol w="9144000"/>
              </a:tblGrid>
              <a:tr h="363422">
                <a:tc>
                  <a:txBody>
                    <a:bodyPr/>
                    <a:lstStyle/>
                    <a:p>
                      <a:pPr algn="l"/>
                      <a:r>
                        <a:rPr lang="en-US" sz="2400" dirty="0" smtClean="0"/>
                        <a:t>2. Economic </a:t>
                      </a:r>
                      <a:r>
                        <a:rPr lang="en-US" sz="2400" dirty="0"/>
                        <a:t>Feasibility </a:t>
                      </a:r>
                      <a:endParaRPr lang="en-US" sz="2400" b="1" i="0" dirty="0">
                        <a:latin typeface="Arial" pitchFamily="34" charset="0"/>
                        <a:cs typeface="Arial" pitchFamily="34" charset="0"/>
                      </a:endParaRPr>
                    </a:p>
                  </a:txBody>
                  <a:tcPr marL="0" marR="0" marT="0" marB="0" anchor="ctr"/>
                </a:tc>
              </a:tr>
              <a:tr h="3346160">
                <a:tc>
                  <a:txBody>
                    <a:bodyPr/>
                    <a:lstStyle/>
                    <a:p>
                      <a:pPr marL="285750" indent="-285750" algn="l">
                        <a:buFont typeface="Arial" panose="020B0604020202020204" pitchFamily="34" charset="0"/>
                        <a:buChar char="•"/>
                      </a:pPr>
                      <a:r>
                        <a:rPr lang="en-US" sz="2000" dirty="0" smtClean="0"/>
                        <a:t>A cost–benefit analysis was performed. A conservative approach shows that the Online</a:t>
                      </a:r>
                      <a:r>
                        <a:rPr lang="en-US" sz="2000" baseline="0" dirty="0" smtClean="0"/>
                        <a:t> ATM </a:t>
                      </a:r>
                      <a:r>
                        <a:rPr lang="en-US" sz="2000" dirty="0" smtClean="0"/>
                        <a:t>System has a good chance of adding to the bottom line of the company significantly. </a:t>
                      </a:r>
                      <a:endParaRPr lang="en-US" sz="2000" dirty="0"/>
                    </a:p>
                    <a:p>
                      <a:pPr marL="800100" lvl="1" indent="-342900" algn="l">
                        <a:buFont typeface="Arial" pitchFamily="34" charset="0"/>
                        <a:buChar char="•"/>
                      </a:pPr>
                      <a:r>
                        <a:rPr lang="en-US" sz="2000" dirty="0" smtClean="0">
                          <a:solidFill>
                            <a:schemeClr val="tx1"/>
                          </a:solidFill>
                        </a:rPr>
                        <a:t>Return on Investment</a:t>
                      </a:r>
                      <a:r>
                        <a:rPr lang="en-US" sz="2000" baseline="0" dirty="0" smtClean="0">
                          <a:solidFill>
                            <a:schemeClr val="tx1"/>
                          </a:solidFill>
                        </a:rPr>
                        <a:t> </a:t>
                      </a:r>
                      <a:r>
                        <a:rPr lang="en-US" sz="2000" baseline="0" dirty="0" smtClean="0">
                          <a:solidFill>
                            <a:srgbClr val="C00000"/>
                          </a:solidFill>
                        </a:rPr>
                        <a:t>(</a:t>
                      </a:r>
                      <a:r>
                        <a:rPr lang="en-US" sz="2000" dirty="0" smtClean="0">
                          <a:solidFill>
                            <a:srgbClr val="C00000"/>
                          </a:solidFill>
                        </a:rPr>
                        <a:t>ROI)</a:t>
                      </a:r>
                      <a:r>
                        <a:rPr lang="en-US" sz="2000" dirty="0" smtClean="0"/>
                        <a:t> </a:t>
                      </a:r>
                      <a:r>
                        <a:rPr lang="en-US" sz="2000" dirty="0"/>
                        <a:t>over 3 years: 229 percent </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Break-even point (</a:t>
                      </a:r>
                      <a:r>
                        <a:rPr lang="en-US" sz="2000" dirty="0" smtClean="0">
                          <a:solidFill>
                            <a:srgbClr val="C00000"/>
                          </a:solidFill>
                        </a:rPr>
                        <a:t>BEP</a:t>
                      </a:r>
                      <a:r>
                        <a:rPr lang="en-US" sz="2000" dirty="0" smtClean="0"/>
                        <a:t>)</a:t>
                      </a:r>
                      <a:r>
                        <a:rPr lang="en-US" sz="2000" baseline="0" dirty="0" smtClean="0"/>
                        <a:t> </a:t>
                      </a:r>
                      <a:r>
                        <a:rPr lang="en-US" sz="2000" dirty="0" smtClean="0"/>
                        <a:t>occurs: after 1.7 years </a:t>
                      </a:r>
                    </a:p>
                    <a:p>
                      <a:pPr marL="800100" lvl="1" indent="-342900" algn="l">
                        <a:buFont typeface="Arial" pitchFamily="34" charset="0"/>
                        <a:buChar char="•"/>
                      </a:pPr>
                      <a:r>
                        <a:rPr lang="en-US" sz="2000" dirty="0" smtClean="0"/>
                        <a:t>Total </a:t>
                      </a:r>
                      <a:r>
                        <a:rPr lang="en-US" sz="2000" dirty="0">
                          <a:solidFill>
                            <a:srgbClr val="C00000"/>
                          </a:solidFill>
                        </a:rPr>
                        <a:t>benefit after three years</a:t>
                      </a:r>
                      <a:r>
                        <a:rPr lang="en-US" sz="2000" dirty="0"/>
                        <a:t>: $3.5 </a:t>
                      </a:r>
                      <a:r>
                        <a:rPr lang="en-US" sz="2000" dirty="0" smtClean="0"/>
                        <a:t>million</a:t>
                      </a:r>
                      <a:endParaRPr lang="en-US" sz="2000" dirty="0"/>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Intangible Costs and Benefits </a:t>
                      </a:r>
                    </a:p>
                    <a:p>
                      <a:pPr marL="800100" lvl="1" indent="-342900" algn="l">
                        <a:buFont typeface="Arial" pitchFamily="34" charset="0"/>
                        <a:buChar char="•"/>
                      </a:pPr>
                      <a:r>
                        <a:rPr lang="en-US" sz="2000" dirty="0"/>
                        <a:t>Improved </a:t>
                      </a:r>
                      <a:r>
                        <a:rPr lang="en-US" sz="2000" dirty="0">
                          <a:solidFill>
                            <a:srgbClr val="C00000"/>
                          </a:solidFill>
                        </a:rPr>
                        <a:t>customer satisfaction </a:t>
                      </a:r>
                    </a:p>
                    <a:p>
                      <a:pPr marL="800100" lvl="1" indent="-342900" algn="l">
                        <a:buFont typeface="Arial" pitchFamily="34" charset="0"/>
                        <a:buChar char="•"/>
                      </a:pPr>
                      <a:r>
                        <a:rPr lang="en-US" sz="2000" dirty="0"/>
                        <a:t>Greater </a:t>
                      </a:r>
                      <a:r>
                        <a:rPr lang="en-US" sz="2000" dirty="0">
                          <a:solidFill>
                            <a:srgbClr val="C00000"/>
                          </a:solidFill>
                        </a:rPr>
                        <a:t>brand </a:t>
                      </a:r>
                      <a:r>
                        <a:rPr lang="en-US" sz="2000" dirty="0" smtClean="0">
                          <a:solidFill>
                            <a:srgbClr val="C00000"/>
                          </a:solidFill>
                        </a:rPr>
                        <a:t>recognition</a:t>
                      </a:r>
                    </a:p>
                    <a:p>
                      <a:pPr marL="457200" lvl="1" indent="0" algn="l">
                        <a:buFont typeface="Arial" pitchFamily="34" charset="0"/>
                        <a:buNone/>
                      </a:pPr>
                      <a:endParaRPr lang="en-US" sz="2000" dirty="0" smtClean="0">
                        <a:solidFill>
                          <a:srgbClr val="C00000"/>
                        </a:solidFill>
                      </a:endParaRPr>
                    </a:p>
                  </a:txBody>
                  <a:tcPr marL="14886" marR="14886" marT="7443" marB="7443"/>
                </a:tc>
              </a:tr>
              <a:tr h="378213">
                <a:tc>
                  <a:txBody>
                    <a:bodyPr/>
                    <a:lstStyle/>
                    <a:p>
                      <a:pPr algn="l"/>
                      <a:r>
                        <a:rPr lang="en-US" sz="2400" b="1" dirty="0" smtClean="0"/>
                        <a:t>3. Organizational </a:t>
                      </a:r>
                      <a:r>
                        <a:rPr lang="en-US" sz="2400" b="1" dirty="0"/>
                        <a:t>Feasibility </a:t>
                      </a:r>
                      <a:endParaRPr lang="en-US" sz="2400" b="1" dirty="0">
                        <a:latin typeface="Arial" pitchFamily="34" charset="0"/>
                        <a:cs typeface="Arial" pitchFamily="34" charset="0"/>
                      </a:endParaRPr>
                    </a:p>
                  </a:txBody>
                  <a:tcPr marL="14886" marR="14886" marT="7443" marB="7443"/>
                </a:tc>
              </a:tr>
              <a:tr h="2753878">
                <a:tc>
                  <a:txBody>
                    <a:bodyPr/>
                    <a:lstStyle/>
                    <a:p>
                      <a:pPr marL="285750" indent="-285750" algn="l">
                        <a:buFont typeface="Arial" panose="020B0604020202020204" pitchFamily="34" charset="0"/>
                        <a:buChar char="•"/>
                      </a:pPr>
                      <a:r>
                        <a:rPr lang="en-US" sz="2000" dirty="0"/>
                        <a:t>From an organizational perspective, </a:t>
                      </a:r>
                      <a:r>
                        <a:rPr lang="en-US" sz="2000" dirty="0">
                          <a:solidFill>
                            <a:srgbClr val="C00000"/>
                          </a:solidFill>
                        </a:rPr>
                        <a:t>this project has low risk</a:t>
                      </a:r>
                      <a:r>
                        <a:rPr lang="en-US" sz="2000" dirty="0"/>
                        <a:t>. The objective of the system, which is to increase sales, is aligned well with the senior management’s goal of increasing sales for the company. The move to the Internet also aligns with Marketing’s goal to become more savvy in Internet marketing and sales. </a:t>
                      </a:r>
                    </a:p>
                    <a:p>
                      <a:pPr marL="285750" indent="-285750" algn="l">
                        <a:buFont typeface="Arial" panose="020B0604020202020204" pitchFamily="34" charset="0"/>
                        <a:buChar char="•"/>
                      </a:pPr>
                      <a:r>
                        <a:rPr lang="en-US" sz="2000" dirty="0"/>
                        <a:t>The project </a:t>
                      </a:r>
                      <a:r>
                        <a:rPr lang="en-US" sz="2000" dirty="0">
                          <a:solidFill>
                            <a:srgbClr val="C00000"/>
                          </a:solidFill>
                        </a:rPr>
                        <a:t>has a project champion</a:t>
                      </a:r>
                      <a:r>
                        <a:rPr lang="en-US" sz="2000" dirty="0"/>
                        <a:t>, Margaret Mooney, Vice President of Marketing. Margaret is well positioned to sponsor this project and to educate the rest of the senior management team when necessary. </a:t>
                      </a:r>
                      <a:r>
                        <a:rPr lang="en-US" sz="2000" dirty="0" smtClean="0"/>
                        <a:t>Much </a:t>
                      </a:r>
                      <a:r>
                        <a:rPr lang="en-US" sz="2000" dirty="0"/>
                        <a:t>of senior management is aware of and supports the initiative. </a:t>
                      </a:r>
                    </a:p>
                  </a:txBody>
                  <a:tcPr marL="14886" marR="14886" marT="7443" marB="7443"/>
                </a:tc>
              </a:tr>
            </a:tbl>
          </a:graphicData>
        </a:graphic>
      </p:graphicFrame>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123</a:t>
            </a:fld>
            <a:endParaRPr lang="en-US">
              <a:solidFill>
                <a:prstClr val="black">
                  <a:tint val="75000"/>
                </a:prstClr>
              </a:solidFill>
            </a:endParaRPr>
          </a:p>
        </p:txBody>
      </p:sp>
    </p:spTree>
    <p:extLst>
      <p:ext uri="{BB962C8B-B14F-4D97-AF65-F5344CB8AC3E}">
        <p14:creationId xmlns:p14="http://schemas.microsoft.com/office/powerpoint/2010/main" val="528742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Feasibility Analysis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Feasibility Analysis </a:t>
            </a:r>
            <a:r>
              <a:rPr lang="en-US" sz="3600" dirty="0" err="1" smtClean="0"/>
              <a:t>untuk</a:t>
            </a:r>
            <a:r>
              <a:rPr lang="en-US" sz="3600" dirty="0" smtClean="0"/>
              <a:t> </a:t>
            </a:r>
            <a:r>
              <a:rPr lang="id-ID" sz="3600" dirty="0" smtClean="0">
                <a:solidFill>
                  <a:srgbClr val="0070C0"/>
                </a:solidFill>
              </a:rPr>
              <a:t>Internet Order Project</a:t>
            </a:r>
            <a:endParaRPr lang="en-US" sz="3600" dirty="0" smtClean="0">
              <a:solidFill>
                <a:srgbClr val="0070C0"/>
              </a:solidFill>
            </a:endParaRPr>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System Request 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Feasibility Analysis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1096400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125</a:t>
            </a:fld>
            <a:endParaRPr lang="en-US">
              <a:solidFill>
                <a:prstClr val="black">
                  <a:tint val="75000"/>
                </a:prstClr>
              </a:solidFill>
            </a:endParaRPr>
          </a:p>
        </p:txBody>
      </p:sp>
    </p:spTree>
    <p:extLst>
      <p:ext uri="{BB962C8B-B14F-4D97-AF65-F5344CB8AC3E}">
        <p14:creationId xmlns:p14="http://schemas.microsoft.com/office/powerpoint/2010/main" val="1498676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Software Systems</a:t>
            </a:r>
            <a:endParaRPr lang="id-ID" dirty="0"/>
          </a:p>
        </p:txBody>
      </p:sp>
      <p:sp>
        <p:nvSpPr>
          <p:cNvPr id="8" name="Content Placeholder 7"/>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126</a:t>
            </a:fld>
            <a:endParaRPr lang="en-US" dirty="0">
              <a:solidFill>
                <a:prstClr val="black">
                  <a:tint val="75000"/>
                </a:prstClr>
              </a:solidFill>
            </a:endParaRPr>
          </a:p>
        </p:txBody>
      </p:sp>
      <p:pic>
        <p:nvPicPr>
          <p:cNvPr id="5" name="Picture 2" descr="http://image-store.slidesharecdn.com/fe158499-4c47-4948-b2d9-9c8d6e53846b-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696" y="1704588"/>
            <a:ext cx="4467610" cy="4467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8325" y="1219200"/>
            <a:ext cx="4118875" cy="2656376"/>
          </a:xfrm>
          <a:prstGeom prst="rect">
            <a:avLst/>
          </a:prstGeom>
        </p:spPr>
      </p:pic>
      <p:sp>
        <p:nvSpPr>
          <p:cNvPr id="7" name="Rectangle 6"/>
          <p:cNvSpPr/>
          <p:nvPr/>
        </p:nvSpPr>
        <p:spPr>
          <a:xfrm>
            <a:off x="239886" y="3893594"/>
            <a:ext cx="1628972" cy="307777"/>
          </a:xfrm>
          <a:prstGeom prst="rect">
            <a:avLst/>
          </a:prstGeom>
        </p:spPr>
        <p:txBody>
          <a:bodyPr wrap="none">
            <a:spAutoFit/>
          </a:bodyPr>
          <a:lstStyle/>
          <a:p>
            <a:r>
              <a:rPr lang="en-US" sz="1400" i="0" dirty="0" smtClean="0"/>
              <a:t>Source: Wikipedia</a:t>
            </a:r>
            <a:endParaRPr lang="tr-TR" sz="1400" i="0" dirty="0"/>
          </a:p>
        </p:txBody>
      </p:sp>
    </p:spTree>
    <p:extLst>
      <p:ext uri="{BB962C8B-B14F-4D97-AF65-F5344CB8AC3E}">
        <p14:creationId xmlns:p14="http://schemas.microsoft.com/office/powerpoint/2010/main" val="1416491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Software Systems</a:t>
            </a:r>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127</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2414844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Effort Estimation </a:t>
            </a:r>
            <a:r>
              <a:rPr lang="en-US" dirty="0"/>
              <a:t>Methods</a:t>
            </a:r>
            <a:endParaRPr lang="id-ID" dirty="0"/>
          </a:p>
        </p:txBody>
      </p:sp>
      <p:graphicFrame>
        <p:nvGraphicFramePr>
          <p:cNvPr id="4" name="Content Placeholder 3"/>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128</a:t>
            </a:fld>
            <a:endParaRPr lang="en-US">
              <a:solidFill>
                <a:prstClr val="black">
                  <a:tint val="75000"/>
                </a:prstClr>
              </a:solidFill>
            </a:endParaRPr>
          </a:p>
        </p:txBody>
      </p:sp>
    </p:spTree>
    <p:extLst>
      <p:ext uri="{BB962C8B-B14F-4D97-AF65-F5344CB8AC3E}">
        <p14:creationId xmlns:p14="http://schemas.microsoft.com/office/powerpoint/2010/main" val="1018910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r>
              <a:rPr lang="en-US" dirty="0"/>
              <a:t>1. Simply Method</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129</a:t>
            </a:fld>
            <a:endParaRPr lang="en-US">
              <a:solidFill>
                <a:prstClr val="black">
                  <a:tint val="75000"/>
                </a:prstClr>
              </a:solidFill>
            </a:endParaRPr>
          </a:p>
        </p:txBody>
      </p:sp>
      <p:pic>
        <p:nvPicPr>
          <p:cNvPr id="41987" name="Picture 3"/>
          <p:cNvPicPr>
            <a:picLocks noChangeAspect="1" noChangeArrowheads="1"/>
          </p:cNvPicPr>
          <p:nvPr/>
        </p:nvPicPr>
        <p:blipFill>
          <a:blip r:embed="rId2" cstate="print"/>
          <a:srcRect l="26354" t="28125" r="34407" b="14583"/>
          <a:stretch>
            <a:fillRect/>
          </a:stretch>
        </p:blipFill>
        <p:spPr bwMode="auto">
          <a:xfrm>
            <a:off x="1524000" y="1219200"/>
            <a:ext cx="6019800" cy="4941627"/>
          </a:xfrm>
          <a:prstGeom prst="rect">
            <a:avLst/>
          </a:prstGeom>
          <a:noFill/>
          <a:ln w="9525">
            <a:noFill/>
            <a:miter lim="800000"/>
            <a:headEnd/>
            <a:tailEnd/>
          </a:ln>
        </p:spPr>
      </p:pic>
    </p:spTree>
    <p:extLst>
      <p:ext uri="{BB962C8B-B14F-4D97-AF65-F5344CB8AC3E}">
        <p14:creationId xmlns:p14="http://schemas.microsoft.com/office/powerpoint/2010/main" val="662381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p:spPr>
        <p:txBody>
          <a:bodyPr/>
          <a:lstStyle/>
          <a:p>
            <a:fld id="{C546E0E4-908A-4724-B308-E4F6AE4FA0DD}" type="slidenum">
              <a:rPr lang="en-US" smtClean="0">
                <a:solidFill>
                  <a:prstClr val="black">
                    <a:tint val="75000"/>
                  </a:prstClr>
                </a:solidFill>
              </a:rPr>
              <a:pPr/>
              <a:t>13</a:t>
            </a:fld>
            <a:endParaRPr lang="en-US" dirty="0">
              <a:solidFill>
                <a:prstClr val="black">
                  <a:tint val="75000"/>
                </a:prstClr>
              </a:solidFill>
            </a:endParaRPr>
          </a:p>
        </p:txBody>
      </p:sp>
      <p:pic>
        <p:nvPicPr>
          <p:cNvPr id="5" name="Picture 4"/>
          <p:cNvPicPr>
            <a:picLocks noChangeAspect="1"/>
          </p:cNvPicPr>
          <p:nvPr/>
        </p:nvPicPr>
        <p:blipFill rotWithShape="1">
          <a:blip r:embed="rId2"/>
          <a:srcRect l="20415" t="7777" r="26582" b="21943"/>
          <a:stretch/>
        </p:blipFill>
        <p:spPr>
          <a:xfrm>
            <a:off x="-39757" y="-1"/>
            <a:ext cx="9183757" cy="6849818"/>
          </a:xfrm>
          <a:prstGeom prst="rect">
            <a:avLst/>
          </a:prstGeom>
        </p:spPr>
      </p:pic>
    </p:spTree>
    <p:extLst>
      <p:ext uri="{BB962C8B-B14F-4D97-AF65-F5344CB8AC3E}">
        <p14:creationId xmlns:p14="http://schemas.microsoft.com/office/powerpoint/2010/main" val="17688469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for </a:t>
            </a:r>
            <a:r>
              <a:rPr lang="en-US" dirty="0" smtClean="0"/>
              <a:t>Each Phase</a:t>
            </a:r>
            <a:endParaRPr lang="id-ID"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130</a:t>
            </a:fld>
            <a:endParaRPr lang="en-US">
              <a:solidFill>
                <a:prstClr val="black">
                  <a:tint val="75000"/>
                </a:prstClr>
              </a:solidFill>
            </a:endParaRPr>
          </a:p>
        </p:txBody>
      </p:sp>
      <p:sp>
        <p:nvSpPr>
          <p:cNvPr id="5" name="Rectangle 3" descr="Rectangle: Click to edit Master text styles&#10;Second level&#10;Third level&#10;Fourth level&#10;Fifth level"/>
          <p:cNvSpPr txBox="1">
            <a:spLocks noChangeArrowheads="1"/>
          </p:cNvSpPr>
          <p:nvPr/>
        </p:nvSpPr>
        <p:spPr>
          <a:xfrm>
            <a:off x="571500" y="1447800"/>
            <a:ext cx="72009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kumimoji="0" lang="en-US" sz="3600" dirty="0" smtClean="0">
                <a:effectLst/>
              </a:rPr>
              <a:t>	We are given that</a:t>
            </a: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so</a:t>
            </a:r>
          </a:p>
        </p:txBody>
      </p:sp>
      <p:graphicFrame>
        <p:nvGraphicFramePr>
          <p:cNvPr id="6" name="Object 4"/>
          <p:cNvGraphicFramePr>
            <a:graphicFrameLocks noChangeAspect="1"/>
          </p:cNvGraphicFramePr>
          <p:nvPr>
            <p:extLst/>
          </p:nvPr>
        </p:nvGraphicFramePr>
        <p:xfrm>
          <a:off x="1447800" y="2165373"/>
          <a:ext cx="5853113" cy="547688"/>
        </p:xfrm>
        <a:graphic>
          <a:graphicData uri="http://schemas.openxmlformats.org/presentationml/2006/ole">
            <mc:AlternateContent xmlns:mc="http://schemas.openxmlformats.org/markup-compatibility/2006">
              <mc:Choice xmlns:v="urn:schemas-microsoft-com:vml" Requires="v">
                <p:oleObj spid="_x0000_s5122" name="Equation" r:id="rId3" imgW="2171520" imgH="203040" progId="Equation.3">
                  <p:embed/>
                </p:oleObj>
              </mc:Choice>
              <mc:Fallback>
                <p:oleObj name="Equation" r:id="rId3" imgW="2171520" imgH="2030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165373"/>
                        <a:ext cx="585311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447800" y="3418527"/>
          <a:ext cx="4905375" cy="1060450"/>
        </p:xfrm>
        <a:graphic>
          <a:graphicData uri="http://schemas.openxmlformats.org/presentationml/2006/ole">
            <mc:AlternateContent xmlns:mc="http://schemas.openxmlformats.org/markup-compatibility/2006">
              <mc:Choice xmlns:v="urn:schemas-microsoft-com:vml" Requires="v">
                <p:oleObj spid="_x0000_s5123" name="Equation" r:id="rId5" imgW="1815312" imgH="393529" progId="Equation.3">
                  <p:embed/>
                </p:oleObj>
              </mc:Choice>
              <mc:Fallback>
                <p:oleObj name="Equation" r:id="rId5" imgW="181531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418527"/>
                        <a:ext cx="49053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nvPr>
        </p:nvGraphicFramePr>
        <p:xfrm>
          <a:off x="1347506" y="4931083"/>
          <a:ext cx="5935663" cy="1060450"/>
        </p:xfrm>
        <a:graphic>
          <a:graphicData uri="http://schemas.openxmlformats.org/presentationml/2006/ole">
            <mc:AlternateContent xmlns:mc="http://schemas.openxmlformats.org/markup-compatibility/2006">
              <mc:Choice xmlns:v="urn:schemas-microsoft-com:vml" Requires="v">
                <p:oleObj spid="_x0000_s5124" name="Equation" r:id="rId7" imgW="2197100" imgH="393700" progId="Equation.3">
                  <p:embed/>
                </p:oleObj>
              </mc:Choice>
              <mc:Fallback>
                <p:oleObj name="Equation"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506" y="4931083"/>
                        <a:ext cx="593566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97124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762000" y="1435100"/>
            <a:ext cx="7543800" cy="4351338"/>
          </a:xfrm>
          <a:prstGeom prst="rect">
            <a:avLst/>
          </a:prstGeom>
          <a:solidFill>
            <a:schemeClr val="accent2"/>
          </a:solidFill>
          <a:ln w="12700">
            <a:solidFill>
              <a:schemeClr val="tx1"/>
            </a:solidFill>
            <a:miter lim="800000"/>
            <a:headEnd type="none" w="sm" len="sm"/>
            <a:tailEnd/>
          </a:ln>
        </p:spPr>
        <p:txBody>
          <a:bodyPr wrap="none" anchor="ctr"/>
          <a:lstStyle/>
          <a:p>
            <a:pPr algn="l"/>
            <a:endParaRPr lang="en-US"/>
          </a:p>
        </p:txBody>
      </p:sp>
      <p:sp>
        <p:nvSpPr>
          <p:cNvPr id="3078" name="Rectangle 3"/>
          <p:cNvSpPr>
            <a:spLocks noChangeArrowheads="1"/>
          </p:cNvSpPr>
          <p:nvPr/>
        </p:nvSpPr>
        <p:spPr bwMode="auto">
          <a:xfrm>
            <a:off x="762000" y="4748213"/>
            <a:ext cx="7543800" cy="1054100"/>
          </a:xfrm>
          <a:prstGeom prst="rect">
            <a:avLst/>
          </a:prstGeom>
          <a:solidFill>
            <a:srgbClr val="FFCC99"/>
          </a:solidFill>
          <a:ln w="12700">
            <a:solidFill>
              <a:schemeClr val="tx1"/>
            </a:solidFill>
            <a:miter lim="800000"/>
            <a:headEnd type="none" w="sm" len="sm"/>
            <a:tailEnd/>
          </a:ln>
        </p:spPr>
        <p:txBody>
          <a:bodyPr wrap="none" anchor="ctr"/>
          <a:lstStyle/>
          <a:p>
            <a:pPr algn="l"/>
            <a:endParaRPr lang="en-US"/>
          </a:p>
        </p:txBody>
      </p:sp>
      <p:sp>
        <p:nvSpPr>
          <p:cNvPr id="3079" name="Rectangle 4"/>
          <p:cNvSpPr>
            <a:spLocks noGrp="1" noChangeArrowheads="1"/>
          </p:cNvSpPr>
          <p:nvPr>
            <p:ph type="title"/>
          </p:nvPr>
        </p:nvSpPr>
        <p:spPr/>
        <p:txBody>
          <a:bodyPr>
            <a:normAutofit/>
          </a:bodyPr>
          <a:lstStyle/>
          <a:p>
            <a:pPr eaLnBrk="1" hangingPunct="1"/>
            <a:r>
              <a:rPr lang="en-US" dirty="0" smtClean="0"/>
              <a:t>Estimate the Overall Time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131</a:t>
            </a:fld>
            <a:endParaRPr lang="en-US">
              <a:solidFill>
                <a:prstClr val="black">
                  <a:tint val="75000"/>
                </a:prstClr>
              </a:solidFill>
            </a:endParaRPr>
          </a:p>
        </p:txBody>
      </p:sp>
      <p:sp>
        <p:nvSpPr>
          <p:cNvPr id="3080" name="Text Box 5"/>
          <p:cNvSpPr txBox="1">
            <a:spLocks noChangeArrowheads="1"/>
          </p:cNvSpPr>
          <p:nvPr/>
        </p:nvSpPr>
        <p:spPr bwMode="auto">
          <a:xfrm>
            <a:off x="974725" y="1295400"/>
            <a:ext cx="184150" cy="366713"/>
          </a:xfrm>
          <a:prstGeom prst="rect">
            <a:avLst/>
          </a:prstGeom>
          <a:noFill/>
          <a:ln w="12700">
            <a:noFill/>
            <a:miter lim="800000"/>
            <a:headEnd type="none" w="sm" len="sm"/>
            <a:tailEnd/>
          </a:ln>
        </p:spPr>
        <p:txBody>
          <a:bodyPr wrap="none">
            <a:spAutoFit/>
          </a:bodyPr>
          <a:lstStyle/>
          <a:p>
            <a:pPr algn="l"/>
            <a:endParaRPr lang="en-US" sz="1800"/>
          </a:p>
        </p:txBody>
      </p:sp>
      <p:sp>
        <p:nvSpPr>
          <p:cNvPr id="3081" name="Rectangle 6"/>
          <p:cNvSpPr>
            <a:spLocks noChangeArrowheads="1"/>
          </p:cNvSpPr>
          <p:nvPr/>
        </p:nvSpPr>
        <p:spPr bwMode="auto">
          <a:xfrm>
            <a:off x="762000" y="2054225"/>
            <a:ext cx="7543800" cy="1677988"/>
          </a:xfrm>
          <a:prstGeom prst="rect">
            <a:avLst/>
          </a:prstGeom>
          <a:solidFill>
            <a:srgbClr val="FFFF99"/>
          </a:solidFill>
          <a:ln w="12700">
            <a:solidFill>
              <a:schemeClr val="tx1"/>
            </a:solidFill>
            <a:miter lim="800000"/>
            <a:headEnd type="none" w="sm" len="sm"/>
            <a:tailEnd/>
          </a:ln>
        </p:spPr>
        <p:txBody>
          <a:bodyPr wrap="none" anchor="ctr"/>
          <a:lstStyle/>
          <a:p>
            <a:pPr algn="l"/>
            <a:endParaRPr lang="en-US"/>
          </a:p>
        </p:txBody>
      </p:sp>
      <p:sp>
        <p:nvSpPr>
          <p:cNvPr id="3082" name="Rectangle 7"/>
          <p:cNvSpPr>
            <a:spLocks noChangeArrowheads="1"/>
          </p:cNvSpPr>
          <p:nvPr/>
        </p:nvSpPr>
        <p:spPr bwMode="auto">
          <a:xfrm>
            <a:off x="762000" y="3332163"/>
            <a:ext cx="7543800" cy="1404937"/>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3083" name="Text Box 8"/>
          <p:cNvSpPr txBox="1">
            <a:spLocks noChangeArrowheads="1"/>
          </p:cNvSpPr>
          <p:nvPr/>
        </p:nvSpPr>
        <p:spPr bwMode="auto">
          <a:xfrm>
            <a:off x="762000" y="1568450"/>
            <a:ext cx="7543800" cy="4524315"/>
          </a:xfrm>
          <a:prstGeom prst="rect">
            <a:avLst/>
          </a:prstGeom>
          <a:noFill/>
          <a:ln w="12700">
            <a:noFill/>
            <a:miter lim="800000"/>
            <a:headEnd type="none" w="sm" len="sm"/>
            <a:tailEnd/>
          </a:ln>
        </p:spPr>
        <p:txBody>
          <a:bodyPr wrap="square">
            <a:spAutoFit/>
          </a:bodyPr>
          <a:lstStyle/>
          <a:p>
            <a:pPr algn="l"/>
            <a:r>
              <a:rPr lang="en-US" sz="1600" b="1" dirty="0">
                <a:latin typeface="Century Gothic" charset="0"/>
              </a:rPr>
              <a:t>	         </a:t>
            </a:r>
            <a:r>
              <a:rPr lang="en-US" sz="1800" b="1" dirty="0">
                <a:latin typeface="Century Gothic" charset="0"/>
              </a:rPr>
              <a:t>Planning        Analysis       Design       Implementation</a:t>
            </a:r>
          </a:p>
          <a:p>
            <a:pPr algn="l"/>
            <a:endParaRPr lang="en-US" sz="1800" b="1" dirty="0">
              <a:latin typeface="Century Gothic" charset="0"/>
            </a:endParaRPr>
          </a:p>
          <a:p>
            <a:pPr algn="l"/>
            <a:r>
              <a:rPr lang="en-US" sz="1800" b="1" dirty="0">
                <a:solidFill>
                  <a:srgbClr val="FF0000"/>
                </a:solidFill>
                <a:latin typeface="Century Gothic" charset="0"/>
              </a:rPr>
              <a:t>Industry</a:t>
            </a:r>
          </a:p>
          <a:p>
            <a:pPr algn="l"/>
            <a:r>
              <a:rPr lang="en-US" sz="1800" b="1" dirty="0">
                <a:solidFill>
                  <a:srgbClr val="FF0000"/>
                </a:solidFill>
                <a:latin typeface="Century Gothic" charset="0"/>
              </a:rPr>
              <a:t>Standard</a:t>
            </a:r>
          </a:p>
          <a:p>
            <a:pPr algn="l"/>
            <a:r>
              <a:rPr lang="en-US" sz="1800" b="1" dirty="0">
                <a:latin typeface="Century Gothic" charset="0"/>
              </a:rPr>
              <a:t>For Web		15%                20%              35%                 30%</a:t>
            </a:r>
          </a:p>
          <a:p>
            <a:pPr algn="l"/>
            <a:r>
              <a:rPr lang="en-US" sz="1800" b="1" dirty="0">
                <a:latin typeface="Century Gothic" charset="0"/>
              </a:rPr>
              <a:t>Applications</a:t>
            </a:r>
          </a:p>
          <a:p>
            <a:pPr algn="l"/>
            <a:endParaRPr lang="en-US" sz="1800" b="1" dirty="0">
              <a:latin typeface="Century Gothic" charset="0"/>
            </a:endParaRPr>
          </a:p>
          <a:p>
            <a:pPr algn="l"/>
            <a:r>
              <a:rPr lang="en-US" sz="1800" b="1" dirty="0" smtClean="0">
                <a:latin typeface="Century Gothic" charset="0"/>
              </a:rPr>
              <a:t>Effort</a:t>
            </a:r>
            <a:endParaRPr lang="en-US" sz="1800" b="1" dirty="0">
              <a:latin typeface="Century Gothic" charset="0"/>
            </a:endParaRPr>
          </a:p>
          <a:p>
            <a:pPr algn="l"/>
            <a:r>
              <a:rPr lang="en-US" sz="1800" b="1" dirty="0">
                <a:latin typeface="Century Gothic" charset="0"/>
              </a:rPr>
              <a:t>Required	  </a:t>
            </a:r>
            <a:r>
              <a:rPr lang="en-US" sz="1800" b="1" dirty="0" smtClean="0">
                <a:latin typeface="Century Gothic" charset="0"/>
              </a:rPr>
              <a:t>4</a:t>
            </a:r>
            <a:r>
              <a:rPr lang="en-US" sz="1800" b="1" dirty="0">
                <a:latin typeface="Century Gothic" charset="0"/>
              </a:rPr>
              <a:t>	          5.33	  9.33	            </a:t>
            </a:r>
            <a:r>
              <a:rPr lang="en-US" sz="1800" b="1" dirty="0" smtClean="0">
                <a:latin typeface="Century Gothic" charset="0"/>
              </a:rPr>
              <a:t>8</a:t>
            </a:r>
            <a:endParaRPr lang="en-US" sz="1800" b="1" dirty="0">
              <a:latin typeface="Century Gothic" charset="0"/>
            </a:endParaRPr>
          </a:p>
          <a:p>
            <a:pPr algn="l"/>
            <a:r>
              <a:rPr lang="en-US" sz="1800" b="1" dirty="0">
                <a:latin typeface="Century Gothic" charset="0"/>
              </a:rPr>
              <a:t>in </a:t>
            </a:r>
            <a:r>
              <a:rPr lang="en-US" sz="1800" b="1" dirty="0" smtClean="0">
                <a:solidFill>
                  <a:srgbClr val="FF0000"/>
                </a:solidFill>
                <a:latin typeface="Century Gothic" charset="0"/>
              </a:rPr>
              <a:t>Time	           </a:t>
            </a:r>
            <a:r>
              <a:rPr lang="en-US" sz="1800" dirty="0" smtClean="0">
                <a:effectLst/>
                <a:latin typeface="Century Gothic" charset="0"/>
              </a:rPr>
              <a:t>(month)</a:t>
            </a:r>
          </a:p>
          <a:p>
            <a:pPr algn="l"/>
            <a:endParaRPr lang="en-US" sz="1800" b="1" dirty="0">
              <a:solidFill>
                <a:srgbClr val="FF0000"/>
              </a:solidFill>
              <a:latin typeface="Century Gothic" charset="0"/>
            </a:endParaRPr>
          </a:p>
          <a:p>
            <a:pPr algn="l"/>
            <a:endParaRPr lang="en-US" sz="1800" b="1" dirty="0">
              <a:solidFill>
                <a:srgbClr val="FF0000"/>
              </a:solidFill>
              <a:latin typeface="Century Gothic" charset="0"/>
            </a:endParaRPr>
          </a:p>
          <a:p>
            <a:pPr algn="l"/>
            <a:endParaRPr lang="en-US" sz="1800" b="1" dirty="0">
              <a:latin typeface="Century Gothic" charset="0"/>
            </a:endParaRPr>
          </a:p>
          <a:p>
            <a:pPr algn="l"/>
            <a:r>
              <a:rPr lang="en-US" sz="1800" b="1" dirty="0" smtClean="0">
                <a:latin typeface="Century Gothic" charset="0"/>
              </a:rPr>
              <a:t>Example: </a:t>
            </a:r>
            <a:r>
              <a:rPr lang="en-US" sz="1800" b="1" dirty="0" smtClean="0">
                <a:solidFill>
                  <a:srgbClr val="FF0000"/>
                </a:solidFill>
                <a:latin typeface="Century Gothic" charset="0"/>
              </a:rPr>
              <a:t>Analysis				</a:t>
            </a:r>
            <a:r>
              <a:rPr lang="en-US" sz="1800" dirty="0" smtClean="0">
                <a:effectLst/>
                <a:latin typeface="Century Gothic" charset="0"/>
              </a:rPr>
              <a:t>month</a:t>
            </a:r>
            <a:endParaRPr lang="en-US" sz="1800" dirty="0">
              <a:effectLst/>
              <a:latin typeface="Century Gothic" charset="0"/>
            </a:endParaRPr>
          </a:p>
          <a:p>
            <a:pPr algn="l"/>
            <a:endParaRPr lang="en-US" sz="1800" b="1" dirty="0">
              <a:latin typeface="Century Gothic" charset="0"/>
            </a:endParaRPr>
          </a:p>
          <a:p>
            <a:pPr algn="l"/>
            <a:endParaRPr lang="en-US" sz="1800" dirty="0"/>
          </a:p>
        </p:txBody>
      </p:sp>
      <p:graphicFrame>
        <p:nvGraphicFramePr>
          <p:cNvPr id="3074" name="Object 9"/>
          <p:cNvGraphicFramePr>
            <a:graphicFrameLocks noChangeAspect="1"/>
          </p:cNvGraphicFramePr>
          <p:nvPr>
            <p:extLst/>
          </p:nvPr>
        </p:nvGraphicFramePr>
        <p:xfrm>
          <a:off x="3276600" y="4724400"/>
          <a:ext cx="2808288" cy="1049338"/>
        </p:xfrm>
        <a:graphic>
          <a:graphicData uri="http://schemas.openxmlformats.org/presentationml/2006/ole">
            <mc:AlternateContent xmlns:mc="http://schemas.openxmlformats.org/markup-compatibility/2006">
              <mc:Choice xmlns:v="urn:schemas-microsoft-com:vml" Requires="v">
                <p:oleObj spid="_x0000_s6146" name="Equation" r:id="rId3" imgW="1054080" imgH="393480" progId="Equation.3">
                  <p:embed/>
                </p:oleObj>
              </mc:Choice>
              <mc:Fallback>
                <p:oleObj name="Equation" r:id="rId3" imgW="1054080" imgH="393480" progId="Equation.3">
                  <p:embed/>
                  <p:pic>
                    <p:nvPicPr>
                      <p:cNvPr id="0" name=""/>
                      <p:cNvPicPr>
                        <a:picLocks noChangeAspect="1" noChangeArrowheads="1"/>
                      </p:cNvPicPr>
                      <p:nvPr/>
                    </p:nvPicPr>
                    <p:blipFill>
                      <a:blip r:embed="rId4"/>
                      <a:srcRect/>
                      <a:stretch>
                        <a:fillRect/>
                      </a:stretch>
                    </p:blipFill>
                    <p:spPr bwMode="auto">
                      <a:xfrm>
                        <a:off x="3276600" y="4724400"/>
                        <a:ext cx="28082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3881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 Function Point</a:t>
            </a:r>
            <a:endParaRPr lang="id-ID" sz="4000" dirty="0"/>
          </a:p>
        </p:txBody>
      </p:sp>
      <p:sp>
        <p:nvSpPr>
          <p:cNvPr id="6" name="Text Placeholder 5"/>
          <p:cNvSpPr>
            <a:spLocks noGrp="1"/>
          </p:cNvSpPr>
          <p:nvPr>
            <p:ph type="body" idx="1"/>
          </p:nvPr>
        </p:nvSpPr>
        <p:spPr/>
        <p:txBody>
          <a:bodyPr/>
          <a:lstStyle/>
          <a:p>
            <a:endParaRPr lang="id-ID"/>
          </a:p>
        </p:txBody>
      </p:sp>
      <p:sp>
        <p:nvSpPr>
          <p:cNvPr id="4" name="Slide Number Placeholder 3"/>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132</a:t>
            </a:fld>
            <a:endParaRPr lang="en-US">
              <a:solidFill>
                <a:prstClr val="black">
                  <a:tint val="75000"/>
                </a:prstClr>
              </a:solidFill>
            </a:endParaRPr>
          </a:p>
        </p:txBody>
      </p:sp>
    </p:spTree>
    <p:extLst>
      <p:ext uri="{BB962C8B-B14F-4D97-AF65-F5344CB8AC3E}">
        <p14:creationId xmlns:p14="http://schemas.microsoft.com/office/powerpoint/2010/main" val="3412985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id-ID" dirty="0" smtClean="0"/>
              <a:t>Function </a:t>
            </a:r>
            <a:r>
              <a:rPr lang="id-ID" dirty="0" smtClean="0"/>
              <a:t>Point Approach</a:t>
            </a:r>
            <a:endParaRPr lang="en-US" dirty="0" smtClean="0">
              <a:solidFill>
                <a:srgbClr val="C00000"/>
              </a:solidFill>
            </a:endParaRP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133</a:t>
            </a:fld>
            <a:endParaRPr lang="en-US">
              <a:solidFill>
                <a:prstClr val="black">
                  <a:tint val="75000"/>
                </a:prstClr>
              </a:solidFill>
            </a:endParaRPr>
          </a:p>
        </p:txBody>
      </p:sp>
      <p:pic>
        <p:nvPicPr>
          <p:cNvPr id="40965" name="Picture 3" descr="!03-04W-"/>
          <p:cNvPicPr>
            <a:picLocks noChangeAspect="1" noChangeArrowheads="1"/>
          </p:cNvPicPr>
          <p:nvPr/>
        </p:nvPicPr>
        <p:blipFill>
          <a:blip r:embed="rId2" cstate="print"/>
          <a:srcRect/>
          <a:stretch>
            <a:fillRect/>
          </a:stretch>
        </p:blipFill>
        <p:spPr bwMode="auto">
          <a:xfrm>
            <a:off x="2469320" y="1219200"/>
            <a:ext cx="3886200" cy="4847230"/>
          </a:xfrm>
          <a:prstGeom prst="rect">
            <a:avLst/>
          </a:prstGeom>
          <a:noFill/>
          <a:ln w="9525">
            <a:noFill/>
            <a:miter lim="800000"/>
            <a:headEnd/>
            <a:tailEnd/>
          </a:ln>
        </p:spPr>
      </p:pic>
      <p:sp>
        <p:nvSpPr>
          <p:cNvPr id="4" name="TextBox 3"/>
          <p:cNvSpPr txBox="1"/>
          <p:nvPr/>
        </p:nvSpPr>
        <p:spPr>
          <a:xfrm>
            <a:off x="3085230" y="6205210"/>
            <a:ext cx="2654380" cy="400110"/>
          </a:xfrm>
          <a:prstGeom prst="rect">
            <a:avLst/>
          </a:prstGeom>
          <a:noFill/>
        </p:spPr>
        <p:txBody>
          <a:bodyPr wrap="none" rtlCol="0">
            <a:spAutoFit/>
          </a:bodyPr>
          <a:lstStyle/>
          <a:p>
            <a:r>
              <a:rPr lang="en-US" sz="2000" i="1" dirty="0" smtClean="0">
                <a:effectLst/>
              </a:rPr>
              <a:t>(Allen Albrecht, 1979)</a:t>
            </a:r>
            <a:endParaRPr lang="en-US" sz="2000" i="1" dirty="0">
              <a:effectLst/>
            </a:endParaRPr>
          </a:p>
        </p:txBody>
      </p:sp>
    </p:spTree>
    <p:extLst>
      <p:ext uri="{BB962C8B-B14F-4D97-AF65-F5344CB8AC3E}">
        <p14:creationId xmlns:p14="http://schemas.microsoft.com/office/powerpoint/2010/main" val="255652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134</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2581311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CD Selection System</a:t>
            </a:r>
            <a:endParaRPr lang="en-US"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135</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b="70000"/>
          <a:stretch>
            <a:fillRect/>
          </a:stretch>
        </p:blipFill>
        <p:spPr>
          <a:xfrm>
            <a:off x="360045" y="1352549"/>
            <a:ext cx="8423910" cy="4191000"/>
          </a:xfrm>
          <a:prstGeom prst="rect">
            <a:avLst/>
          </a:prstGeom>
        </p:spPr>
      </p:pic>
    </p:spTree>
    <p:extLst>
      <p:ext uri="{BB962C8B-B14F-4D97-AF65-F5344CB8AC3E}">
        <p14:creationId xmlns:p14="http://schemas.microsoft.com/office/powerpoint/2010/main" val="1962720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136</a:t>
            </a:fld>
            <a:endParaRPr lang="en-US">
              <a:solidFill>
                <a:prstClr val="black">
                  <a:tint val="75000"/>
                </a:prstClr>
              </a:solidFill>
            </a:endParaRPr>
          </a:p>
        </p:txBody>
      </p:sp>
      <p:sp>
        <p:nvSpPr>
          <p:cNvPr id="43013" name="Rectangle 3"/>
          <p:cNvSpPr>
            <a:spLocks noChangeArrowheads="1"/>
          </p:cNvSpPr>
          <p:nvPr/>
        </p:nvSpPr>
        <p:spPr bwMode="auto">
          <a:xfrm>
            <a:off x="990600" y="1676400"/>
            <a:ext cx="7315200" cy="4572000"/>
          </a:xfrm>
          <a:prstGeom prst="rect">
            <a:avLst/>
          </a:prstGeom>
          <a:solidFill>
            <a:schemeClr val="accent2"/>
          </a:solidFill>
          <a:ln w="12700">
            <a:solidFill>
              <a:schemeClr val="tx1"/>
            </a:solidFill>
            <a:miter lim="800000"/>
            <a:headEnd type="none" w="sm" len="sm"/>
            <a:tailEnd/>
          </a:ln>
        </p:spPr>
        <p:txBody>
          <a:bodyPr wrap="none" anchor="ctr"/>
          <a:lstStyle/>
          <a:p>
            <a:pPr algn="ctr"/>
            <a:endParaRPr lang="en-US" sz="2400"/>
          </a:p>
        </p:txBody>
      </p:sp>
      <p:sp>
        <p:nvSpPr>
          <p:cNvPr id="43014" name="Rectangle 4"/>
          <p:cNvSpPr>
            <a:spLocks noChangeArrowheads="1"/>
          </p:cNvSpPr>
          <p:nvPr/>
        </p:nvSpPr>
        <p:spPr bwMode="auto">
          <a:xfrm>
            <a:off x="990600" y="5791200"/>
            <a:ext cx="7315200" cy="4572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3015" name="Rectangle 5"/>
          <p:cNvSpPr>
            <a:spLocks noChangeArrowheads="1"/>
          </p:cNvSpPr>
          <p:nvPr/>
        </p:nvSpPr>
        <p:spPr bwMode="auto">
          <a:xfrm>
            <a:off x="990600" y="2133600"/>
            <a:ext cx="7315200" cy="3657600"/>
          </a:xfrm>
          <a:prstGeom prst="rect">
            <a:avLst/>
          </a:prstGeom>
          <a:solidFill>
            <a:srgbClr val="FFFFCC"/>
          </a:solidFill>
          <a:ln w="12700">
            <a:solidFill>
              <a:schemeClr val="tx1"/>
            </a:solidFill>
            <a:miter lim="800000"/>
            <a:headEnd type="none" w="sm" len="sm"/>
            <a:tailEnd/>
          </a:ln>
        </p:spPr>
        <p:txBody>
          <a:bodyPr wrap="none" anchor="ctr"/>
          <a:lstStyle/>
          <a:p>
            <a:endParaRPr lang="en-US"/>
          </a:p>
        </p:txBody>
      </p:sp>
      <p:sp>
        <p:nvSpPr>
          <p:cNvPr id="43016" name="Text Box 6"/>
          <p:cNvSpPr txBox="1">
            <a:spLocks noChangeArrowheads="1"/>
          </p:cNvSpPr>
          <p:nvPr/>
        </p:nvSpPr>
        <p:spPr bwMode="auto">
          <a:xfrm>
            <a:off x="1219200" y="1676400"/>
            <a:ext cx="7162800" cy="4492625"/>
          </a:xfrm>
          <a:prstGeom prst="rect">
            <a:avLst/>
          </a:prstGeom>
          <a:noFill/>
          <a:ln w="12700">
            <a:noFill/>
            <a:miter lim="800000"/>
            <a:headEnd type="none" w="sm" len="sm"/>
            <a:tailEnd/>
          </a:ln>
        </p:spPr>
        <p:txBody>
          <a:bodyPr>
            <a:spAutoFit/>
          </a:bodyPr>
          <a:lstStyle/>
          <a:p>
            <a:r>
              <a:rPr lang="en-US" sz="1600" dirty="0"/>
              <a:t>						Scale of </a:t>
            </a:r>
            <a:r>
              <a:rPr lang="en-US" sz="1600" dirty="0" smtClean="0"/>
              <a:t>0 </a:t>
            </a:r>
            <a:r>
              <a:rPr lang="en-US" sz="1600" dirty="0"/>
              <a:t>to 3</a:t>
            </a:r>
          </a:p>
          <a:p>
            <a:endParaRPr lang="en-US" sz="1600" dirty="0"/>
          </a:p>
          <a:p>
            <a:r>
              <a:rPr lang="en-US" sz="1600" dirty="0"/>
              <a:t>Data Communications				      _____</a:t>
            </a:r>
          </a:p>
          <a:p>
            <a:r>
              <a:rPr lang="en-US" sz="1600" dirty="0"/>
              <a:t>Heavy Use Configuration				      _____</a:t>
            </a:r>
          </a:p>
          <a:p>
            <a:r>
              <a:rPr lang="en-US" sz="1600" dirty="0"/>
              <a:t>Transaction Rate				    	      _____</a:t>
            </a:r>
          </a:p>
          <a:p>
            <a:r>
              <a:rPr lang="en-US" sz="1600" dirty="0"/>
              <a:t>End-User efficiency					      _____</a:t>
            </a:r>
          </a:p>
          <a:p>
            <a:r>
              <a:rPr lang="en-US" sz="1600" dirty="0"/>
              <a:t>Complex Processing					      _____</a:t>
            </a:r>
          </a:p>
          <a:p>
            <a:r>
              <a:rPr lang="en-US" sz="1600" dirty="0"/>
              <a:t>Installation Ease					      _____</a:t>
            </a:r>
          </a:p>
          <a:p>
            <a:r>
              <a:rPr lang="en-US" sz="1600" dirty="0"/>
              <a:t>Multiple sites					      _____</a:t>
            </a:r>
          </a:p>
          <a:p>
            <a:r>
              <a:rPr lang="en-US" sz="1600" dirty="0"/>
              <a:t>Performance					      _____</a:t>
            </a:r>
          </a:p>
          <a:p>
            <a:r>
              <a:rPr lang="en-US" sz="1600" dirty="0"/>
              <a:t>Distributed functions				      _____</a:t>
            </a:r>
          </a:p>
          <a:p>
            <a:r>
              <a:rPr lang="en-US" sz="1600" dirty="0"/>
              <a:t>On-line data entry					      _____</a:t>
            </a:r>
          </a:p>
          <a:p>
            <a:r>
              <a:rPr lang="en-US" sz="1600" dirty="0"/>
              <a:t>On-line update					      _____</a:t>
            </a:r>
          </a:p>
          <a:p>
            <a:r>
              <a:rPr lang="en-US" sz="1600" dirty="0"/>
              <a:t>Reusability					      _____</a:t>
            </a:r>
          </a:p>
          <a:p>
            <a:r>
              <a:rPr lang="en-US" sz="1600" dirty="0"/>
              <a:t>Operational Ease					      _____</a:t>
            </a:r>
          </a:p>
          <a:p>
            <a:r>
              <a:rPr lang="en-US" sz="1600" dirty="0"/>
              <a:t>Extensibility					      _____</a:t>
            </a:r>
          </a:p>
          <a:p>
            <a:endParaRPr lang="en-US" sz="1600" dirty="0"/>
          </a:p>
          <a:p>
            <a:r>
              <a:rPr lang="id-ID" sz="1600" dirty="0" err="1" smtClean="0"/>
              <a:t>Processing</a:t>
            </a:r>
            <a:r>
              <a:rPr lang="id-ID" sz="1600" dirty="0" smtClean="0"/>
              <a:t> </a:t>
            </a:r>
            <a:r>
              <a:rPr lang="en-US" sz="1600" dirty="0" smtClean="0"/>
              <a:t>Complexity </a:t>
            </a:r>
            <a:r>
              <a:rPr lang="en-US" sz="1600" dirty="0"/>
              <a:t>(PC)				      _____</a:t>
            </a:r>
          </a:p>
        </p:txBody>
      </p:sp>
    </p:spTree>
    <p:extLst>
      <p:ext uri="{BB962C8B-B14F-4D97-AF65-F5344CB8AC3E}">
        <p14:creationId xmlns:p14="http://schemas.microsoft.com/office/powerpoint/2010/main" val="2689919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CD Selection System</a:t>
            </a:r>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137</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t="33015" r="42500" b="16484"/>
          <a:stretch>
            <a:fillRect/>
          </a:stretch>
        </p:blipFill>
        <p:spPr>
          <a:xfrm>
            <a:off x="1524000" y="1066800"/>
            <a:ext cx="5486400" cy="5715000"/>
          </a:xfrm>
          <a:prstGeom prst="rect">
            <a:avLst/>
          </a:prstGeom>
        </p:spPr>
      </p:pic>
    </p:spTree>
    <p:extLst>
      <p:ext uri="{BB962C8B-B14F-4D97-AF65-F5344CB8AC3E}">
        <p14:creationId xmlns:p14="http://schemas.microsoft.com/office/powerpoint/2010/main" val="3736086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Point Estimation</a:t>
            </a:r>
            <a:br>
              <a:rPr lang="en-US" dirty="0"/>
            </a:br>
            <a:r>
              <a:rPr lang="en-US" dirty="0"/>
              <a:t>-- </a:t>
            </a:r>
            <a:r>
              <a:rPr lang="en-US" dirty="0">
                <a:solidFill>
                  <a:srgbClr val="3333FF"/>
                </a:solidFill>
              </a:rPr>
              <a:t>Step Three</a:t>
            </a:r>
            <a:r>
              <a:rPr lang="id-ID" dirty="0">
                <a:solidFill>
                  <a:srgbClr val="3333FF"/>
                </a:solidFill>
              </a:rPr>
              <a:t> (TAFP)</a:t>
            </a:r>
            <a:endParaRPr lang="en-US" dirty="0"/>
          </a:p>
        </p:txBody>
      </p:sp>
      <p:sp>
        <p:nvSpPr>
          <p:cNvPr id="7" name="Content Placeholder 6"/>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138</a:t>
            </a:fld>
            <a:endParaRPr lang="en-US">
              <a:solidFill>
                <a:prstClr val="black">
                  <a:tint val="75000"/>
                </a:prstClr>
              </a:solidFill>
            </a:endParaRPr>
          </a:p>
        </p:txBody>
      </p:sp>
      <p:sp>
        <p:nvSpPr>
          <p:cNvPr id="4" name="Rectangle 2"/>
          <p:cNvSpPr>
            <a:spLocks noChangeArrowheads="1"/>
          </p:cNvSpPr>
          <p:nvPr/>
        </p:nvSpPr>
        <p:spPr bwMode="auto">
          <a:xfrm>
            <a:off x="403225" y="1673225"/>
            <a:ext cx="8305800" cy="4498975"/>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5" name="Rectangle 4"/>
          <p:cNvSpPr>
            <a:spLocks noChangeArrowheads="1"/>
          </p:cNvSpPr>
          <p:nvPr/>
        </p:nvSpPr>
        <p:spPr bwMode="auto">
          <a:xfrm>
            <a:off x="609600" y="1752601"/>
            <a:ext cx="7961313" cy="4278736"/>
          </a:xfrm>
          <a:prstGeom prst="rect">
            <a:avLst/>
          </a:prstGeom>
          <a:noFill/>
          <a:ln w="9525">
            <a:noFill/>
            <a:miter lim="800000"/>
            <a:headEnd/>
            <a:tailEnd/>
          </a:ln>
        </p:spPr>
        <p:txBody>
          <a:bodyPr wrap="square" lIns="92075" tIns="46038" rIns="92075" bIns="46038">
            <a:spAutoFit/>
          </a:bodyPr>
          <a:lstStyle/>
          <a:p>
            <a:pPr algn="l" eaLnBrk="0" hangingPunct="0"/>
            <a:r>
              <a:rPr lang="en-US" sz="2400" dirty="0">
                <a:latin typeface="Verdana" charset="0"/>
              </a:rPr>
              <a:t>Processing Complexity (PC</a:t>
            </a:r>
            <a:r>
              <a:rPr lang="en-US" sz="2400" dirty="0" smtClean="0">
                <a:latin typeface="Verdana" charset="0"/>
              </a:rPr>
              <a:t>) =  </a:t>
            </a:r>
            <a:r>
              <a:rPr lang="en-US" sz="3200" dirty="0" smtClean="0">
                <a:solidFill>
                  <a:srgbClr val="C00000"/>
                </a:solidFill>
                <a:latin typeface="Verdana" charset="0"/>
              </a:rPr>
              <a:t>7</a:t>
            </a:r>
            <a:endParaRPr lang="en-US" sz="3200" dirty="0">
              <a:solidFill>
                <a:srgbClr val="C00000"/>
              </a:solidFill>
              <a:latin typeface="Verdana" charset="0"/>
            </a:endParaRPr>
          </a:p>
          <a:p>
            <a:pPr algn="l" eaLnBrk="0" hangingPunct="0"/>
            <a:r>
              <a:rPr lang="en-US" sz="2400" i="1" dirty="0">
                <a:latin typeface="Verdana" charset="0"/>
              </a:rPr>
              <a:t>(</a:t>
            </a:r>
            <a:r>
              <a:rPr lang="en-US" sz="2400" i="1" dirty="0">
                <a:solidFill>
                  <a:srgbClr val="0070C0"/>
                </a:solidFill>
                <a:latin typeface="Verdana" charset="0"/>
              </a:rPr>
              <a:t>From </a:t>
            </a:r>
            <a:r>
              <a:rPr lang="en-US" sz="2400" i="1" dirty="0" smtClean="0">
                <a:solidFill>
                  <a:srgbClr val="0070C0"/>
                </a:solidFill>
                <a:latin typeface="Verdana" charset="0"/>
              </a:rPr>
              <a:t>Step Two</a:t>
            </a:r>
            <a:r>
              <a:rPr lang="en-US" sz="2400" i="1" dirty="0" smtClean="0">
                <a:latin typeface="Verdana" charset="0"/>
              </a:rPr>
              <a:t>)</a:t>
            </a:r>
            <a:endParaRPr lang="en-US" sz="2400" dirty="0">
              <a:latin typeface="Verdana" charset="0"/>
            </a:endParaRPr>
          </a:p>
          <a:p>
            <a:pPr algn="l" eaLnBrk="0" hangingPunct="0"/>
            <a:endParaRPr lang="en-US" sz="2400" dirty="0">
              <a:latin typeface="Verdana" charset="0"/>
            </a:endParaRPr>
          </a:p>
          <a:p>
            <a:pPr algn="l" eaLnBrk="0" hangingPunct="0"/>
            <a:r>
              <a:rPr lang="en-US" sz="2400" dirty="0">
                <a:latin typeface="Verdana" charset="0"/>
              </a:rPr>
              <a:t>Adjusted Processing </a:t>
            </a:r>
          </a:p>
          <a:p>
            <a:pPr algn="l" eaLnBrk="0" hangingPunct="0"/>
            <a:r>
              <a:rPr lang="en-US" sz="2400" dirty="0">
                <a:latin typeface="Verdana" charset="0"/>
              </a:rPr>
              <a:t>Complexity (PCA) </a:t>
            </a:r>
            <a:r>
              <a:rPr lang="en-US" sz="2400" dirty="0" smtClean="0">
                <a:latin typeface="Verdana" charset="0"/>
              </a:rPr>
              <a:t>= </a:t>
            </a:r>
            <a:r>
              <a:rPr lang="en-US" sz="2400" dirty="0" smtClean="0">
                <a:solidFill>
                  <a:srgbClr val="00B050"/>
                </a:solidFill>
                <a:latin typeface="Verdana" charset="0"/>
              </a:rPr>
              <a:t>0.65</a:t>
            </a:r>
            <a:r>
              <a:rPr lang="en-US" sz="2400" dirty="0" smtClean="0">
                <a:latin typeface="Verdana" charset="0"/>
              </a:rPr>
              <a:t> </a:t>
            </a:r>
            <a:r>
              <a:rPr lang="en-US" sz="2400" dirty="0">
                <a:latin typeface="Verdana" charset="0"/>
              </a:rPr>
              <a:t>+ (0.01 * </a:t>
            </a:r>
            <a:r>
              <a:rPr lang="en-US" sz="3600" dirty="0" smtClean="0">
                <a:solidFill>
                  <a:srgbClr val="C00000"/>
                </a:solidFill>
                <a:latin typeface="Verdana" charset="0"/>
              </a:rPr>
              <a:t>7</a:t>
            </a:r>
            <a:r>
              <a:rPr lang="en-US" sz="2400" dirty="0" smtClean="0">
                <a:latin typeface="Verdana" charset="0"/>
              </a:rPr>
              <a:t> ) = </a:t>
            </a:r>
            <a:r>
              <a:rPr lang="en-US" sz="3600" dirty="0" smtClean="0">
                <a:solidFill>
                  <a:srgbClr val="C00000"/>
                </a:solidFill>
                <a:latin typeface="Verdana" charset="0"/>
              </a:rPr>
              <a:t>0.72</a:t>
            </a:r>
            <a:endParaRPr lang="en-US" sz="3600" dirty="0">
              <a:solidFill>
                <a:srgbClr val="C00000"/>
              </a:solidFill>
              <a:latin typeface="Verdana" charset="0"/>
            </a:endParaRPr>
          </a:p>
          <a:p>
            <a:pPr algn="l" eaLnBrk="0" hangingPunct="0"/>
            <a:endParaRPr lang="en-US" sz="2400" dirty="0">
              <a:latin typeface="Verdana" charset="0"/>
            </a:endParaRPr>
          </a:p>
          <a:p>
            <a:pPr algn="l" eaLnBrk="0" hangingPunct="0"/>
            <a:r>
              <a:rPr lang="en-US" sz="2400" dirty="0">
                <a:latin typeface="Verdana" charset="0"/>
              </a:rPr>
              <a:t>Total Adjusted </a:t>
            </a:r>
          </a:p>
          <a:p>
            <a:pPr algn="l" eaLnBrk="0" hangingPunct="0"/>
            <a:r>
              <a:rPr lang="en-US" sz="2400" dirty="0">
                <a:latin typeface="Verdana" charset="0"/>
              </a:rPr>
              <a:t>Function </a:t>
            </a:r>
            <a:r>
              <a:rPr lang="en-US" sz="2400" dirty="0" smtClean="0">
                <a:latin typeface="Verdana" charset="0"/>
              </a:rPr>
              <a:t>Points</a:t>
            </a:r>
            <a:r>
              <a:rPr lang="id-ID" sz="2400" dirty="0" smtClean="0">
                <a:latin typeface="Verdana" charset="0"/>
              </a:rPr>
              <a:t>  (TAFP)</a:t>
            </a:r>
            <a:r>
              <a:rPr lang="en-US" sz="2400" dirty="0" smtClean="0">
                <a:latin typeface="Verdana" charset="0"/>
              </a:rPr>
              <a:t>:  338 </a:t>
            </a:r>
            <a:r>
              <a:rPr lang="en-US" sz="2400" dirty="0">
                <a:latin typeface="Verdana" charset="0"/>
              </a:rPr>
              <a:t>*  </a:t>
            </a:r>
            <a:r>
              <a:rPr lang="en-US" sz="3600" dirty="0" smtClean="0">
                <a:solidFill>
                  <a:srgbClr val="C00000"/>
                </a:solidFill>
                <a:latin typeface="Verdana" charset="0"/>
              </a:rPr>
              <a:t>0.72</a:t>
            </a:r>
            <a:r>
              <a:rPr lang="en-US" sz="2400" dirty="0" smtClean="0">
                <a:latin typeface="Verdana" charset="0"/>
              </a:rPr>
              <a:t> </a:t>
            </a:r>
            <a:r>
              <a:rPr lang="en-US" sz="2400" dirty="0">
                <a:latin typeface="Verdana" charset="0"/>
              </a:rPr>
              <a:t>= </a:t>
            </a:r>
            <a:r>
              <a:rPr lang="en-US" sz="3600" dirty="0" smtClean="0">
                <a:solidFill>
                  <a:srgbClr val="C00000"/>
                </a:solidFill>
                <a:latin typeface="Verdana" charset="0"/>
              </a:rPr>
              <a:t>243</a:t>
            </a:r>
            <a:endParaRPr lang="en-US" sz="3600" dirty="0">
              <a:solidFill>
                <a:srgbClr val="C00000"/>
              </a:solidFill>
              <a:latin typeface="Verdana" charset="0"/>
            </a:endParaRPr>
          </a:p>
          <a:p>
            <a:pPr algn="l" eaLnBrk="0" hangingPunct="0"/>
            <a:r>
              <a:rPr lang="en-US" sz="2400" dirty="0">
                <a:latin typeface="Verdana" charset="0"/>
              </a:rPr>
              <a:t>    </a:t>
            </a:r>
            <a:r>
              <a:rPr lang="en-US" sz="2400" dirty="0" smtClean="0">
                <a:latin typeface="Verdana" charset="0"/>
              </a:rPr>
              <a:t>(</a:t>
            </a:r>
            <a:r>
              <a:rPr lang="en-US" sz="2400" i="1" dirty="0" smtClean="0">
                <a:solidFill>
                  <a:srgbClr val="0070C0"/>
                </a:solidFill>
                <a:latin typeface="Verdana" charset="0"/>
              </a:rPr>
              <a:t>From </a:t>
            </a:r>
            <a:r>
              <a:rPr lang="en-US" sz="2400" i="1" dirty="0">
                <a:solidFill>
                  <a:srgbClr val="0070C0"/>
                </a:solidFill>
                <a:latin typeface="Verdana" charset="0"/>
              </a:rPr>
              <a:t>Step </a:t>
            </a:r>
            <a:r>
              <a:rPr lang="en-US" sz="2400" i="1" dirty="0" smtClean="0">
                <a:solidFill>
                  <a:srgbClr val="0070C0"/>
                </a:solidFill>
                <a:latin typeface="Verdana" charset="0"/>
              </a:rPr>
              <a:t>One</a:t>
            </a:r>
            <a:r>
              <a:rPr lang="en-US" sz="2400" i="1" dirty="0" smtClean="0">
                <a:latin typeface="Verdana" charset="0"/>
              </a:rPr>
              <a:t>)</a:t>
            </a:r>
            <a:endParaRPr lang="en-US" sz="2400" i="1" dirty="0">
              <a:latin typeface="Verdana" charset="0"/>
            </a:endParaRPr>
          </a:p>
          <a:p>
            <a:pPr algn="l" eaLnBrk="0" hangingPunct="0"/>
            <a:endParaRPr lang="en-US" sz="2400" i="1" dirty="0">
              <a:latin typeface="Verdana" charset="0"/>
            </a:endParaRPr>
          </a:p>
        </p:txBody>
      </p:sp>
      <p:sp>
        <p:nvSpPr>
          <p:cNvPr id="6" name="Line 5"/>
          <p:cNvSpPr>
            <a:spLocks noChangeShapeType="1"/>
          </p:cNvSpPr>
          <p:nvPr/>
        </p:nvSpPr>
        <p:spPr bwMode="auto">
          <a:xfrm>
            <a:off x="5638800" y="1905000"/>
            <a:ext cx="685800" cy="11430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8" name="Line 7"/>
          <p:cNvSpPr>
            <a:spLocks noChangeShapeType="1"/>
          </p:cNvSpPr>
          <p:nvPr/>
        </p:nvSpPr>
        <p:spPr bwMode="auto">
          <a:xfrm flipH="1">
            <a:off x="6324600" y="3657600"/>
            <a:ext cx="1371600" cy="6096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519200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smtClean="0"/>
              <a:t>Adjusted Processing Complexity</a:t>
            </a:r>
          </a:p>
        </p:txBody>
      </p:sp>
      <p:sp>
        <p:nvSpPr>
          <p:cNvPr id="46085" name="Rectangle 3" descr="Rectangle: Click to edit Master text styles&#10;Second level&#10;Third level&#10;Fourth level&#10;Fifth level"/>
          <p:cNvSpPr>
            <a:spLocks noGrp="1" noChangeArrowheads="1"/>
          </p:cNvSpPr>
          <p:nvPr>
            <p:ph idx="1"/>
          </p:nvPr>
        </p:nvSpPr>
        <p:spPr/>
        <p:txBody>
          <a:bodyPr/>
          <a:lstStyle/>
          <a:p>
            <a:pPr eaLnBrk="1" hangingPunct="1">
              <a:buNone/>
            </a:pPr>
            <a:r>
              <a:rPr lang="en-US" sz="3600" dirty="0" smtClean="0"/>
              <a:t>	Choose standard </a:t>
            </a:r>
            <a:r>
              <a:rPr lang="en-US" sz="3600" dirty="0" smtClean="0">
                <a:solidFill>
                  <a:srgbClr val="C00000"/>
                </a:solidFill>
              </a:rPr>
              <a:t>Adjusted Project Complexity</a:t>
            </a:r>
            <a:r>
              <a:rPr lang="en-US" sz="3600" dirty="0" smtClean="0"/>
              <a:t> (PCA) from the range:</a:t>
            </a:r>
            <a:endParaRPr lang="id-ID" sz="3600" dirty="0" smtClean="0"/>
          </a:p>
          <a:p>
            <a:pPr eaLnBrk="1" hangingPunct="1">
              <a:buNone/>
            </a:pPr>
            <a:endParaRPr lang="en-US" sz="1800" dirty="0" smtClean="0"/>
          </a:p>
          <a:p>
            <a:pPr marL="858837" lvl="1" indent="-514350" eaLnBrk="1" hangingPunct="1">
              <a:buFont typeface="+mj-lt"/>
              <a:buAutoNum type="arabicPeriod"/>
            </a:pPr>
            <a:r>
              <a:rPr lang="en-US" sz="3200" b="1" dirty="0" smtClean="0">
                <a:solidFill>
                  <a:srgbClr val="00B050"/>
                </a:solidFill>
              </a:rPr>
              <a:t>0.65</a:t>
            </a:r>
            <a:r>
              <a:rPr lang="en-US" sz="3200" dirty="0" smtClean="0"/>
              <a:t>			Simple systems</a:t>
            </a:r>
          </a:p>
          <a:p>
            <a:pPr marL="858837" lvl="1" indent="-514350" eaLnBrk="1" hangingPunct="1">
              <a:buFont typeface="+mj-lt"/>
              <a:buAutoNum type="arabicPeriod"/>
            </a:pPr>
            <a:r>
              <a:rPr lang="en-US" sz="3200" dirty="0" smtClean="0"/>
              <a:t>1.0			"Normal" systems</a:t>
            </a:r>
          </a:p>
          <a:p>
            <a:pPr marL="858837" lvl="1" indent="-514350" eaLnBrk="1" hangingPunct="1">
              <a:buFont typeface="+mj-lt"/>
              <a:buAutoNum type="arabicPeriod"/>
            </a:pPr>
            <a:r>
              <a:rPr lang="en-US" sz="3200" dirty="0" smtClean="0"/>
              <a:t>1.35			Complex systems</a:t>
            </a:r>
          </a:p>
          <a:p>
            <a:pPr lvl="1" eaLnBrk="1" hangingPunct="1"/>
            <a:endParaRPr lang="en-US" dirty="0" smtClean="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139</a:t>
            </a:fld>
            <a:endParaRPr lang="en-US">
              <a:solidFill>
                <a:prstClr val="black">
                  <a:tint val="75000"/>
                </a:prstClr>
              </a:solidFill>
            </a:endParaRPr>
          </a:p>
        </p:txBody>
      </p:sp>
    </p:spTree>
    <p:extLst>
      <p:ext uri="{BB962C8B-B14F-4D97-AF65-F5344CB8AC3E}">
        <p14:creationId xmlns:p14="http://schemas.microsoft.com/office/powerpoint/2010/main" val="118465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1040" t="5126" r="31278" b="27213"/>
          <a:stretch/>
        </p:blipFill>
        <p:spPr>
          <a:xfrm>
            <a:off x="152400" y="114983"/>
            <a:ext cx="4267200" cy="339187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903" t="1536" r="13597"/>
          <a:stretch/>
        </p:blipFill>
        <p:spPr>
          <a:xfrm>
            <a:off x="152400" y="3657600"/>
            <a:ext cx="4954962" cy="31242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4166" t="1503" r="13334"/>
          <a:stretch/>
        </p:blipFill>
        <p:spPr>
          <a:xfrm>
            <a:off x="3124200" y="2133600"/>
            <a:ext cx="5799767" cy="327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988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Converting Function Points to Lines of Code</a:t>
            </a:r>
            <a:endParaRPr lang="id-ID" sz="3600"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140</a:t>
            </a:fld>
            <a:endParaRPr lang="en-US">
              <a:solidFill>
                <a:prstClr val="black">
                  <a:tint val="75000"/>
                </a:prstClr>
              </a:solidFill>
            </a:endParaRPr>
          </a:p>
        </p:txBody>
      </p:sp>
      <p:sp>
        <p:nvSpPr>
          <p:cNvPr id="5" name="Rectangle 3"/>
          <p:cNvSpPr>
            <a:spLocks noChangeArrowheads="1"/>
          </p:cNvSpPr>
          <p:nvPr/>
        </p:nvSpPr>
        <p:spPr bwMode="auto">
          <a:xfrm>
            <a:off x="1783632" y="5943600"/>
            <a:ext cx="5144935" cy="369974"/>
          </a:xfrm>
          <a:prstGeom prst="rect">
            <a:avLst/>
          </a:prstGeom>
          <a:noFill/>
          <a:ln w="9525">
            <a:noFill/>
            <a:miter lim="800000"/>
            <a:headEnd/>
            <a:tailEnd/>
          </a:ln>
        </p:spPr>
        <p:txBody>
          <a:bodyPr wrap="none" lIns="92075" tIns="46038" rIns="92075" bIns="46038">
            <a:spAutoFit/>
          </a:bodyPr>
          <a:lstStyle/>
          <a:p>
            <a:pPr eaLnBrk="0" hangingPunct="0"/>
            <a:r>
              <a:rPr lang="en-US" sz="1800" i="1" dirty="0">
                <a:latin typeface="+mn-lt"/>
              </a:rPr>
              <a:t>Source: </a:t>
            </a:r>
            <a:r>
              <a:rPr lang="en-US" sz="1800" i="1" dirty="0" smtClean="0">
                <a:latin typeface="+mn-lt"/>
              </a:rPr>
              <a:t>Capers Jones, Software Productivity Research</a:t>
            </a:r>
            <a:endParaRPr lang="en-US" sz="2400" i="1" dirty="0">
              <a:latin typeface="+mn-lt"/>
            </a:endParaRPr>
          </a:p>
        </p:txBody>
      </p:sp>
      <p:sp>
        <p:nvSpPr>
          <p:cNvPr id="6" name="Rectangle 4"/>
          <p:cNvSpPr>
            <a:spLocks noChangeArrowheads="1"/>
          </p:cNvSpPr>
          <p:nvPr/>
        </p:nvSpPr>
        <p:spPr bwMode="auto">
          <a:xfrm>
            <a:off x="1066800" y="2209800"/>
            <a:ext cx="3429000" cy="3352800"/>
          </a:xfrm>
          <a:prstGeom prst="rect">
            <a:avLst/>
          </a:prstGeom>
          <a:solidFill>
            <a:srgbClr val="CCECFF"/>
          </a:solidFill>
          <a:ln w="12700">
            <a:solidFill>
              <a:schemeClr val="tx1"/>
            </a:solidFill>
            <a:miter lim="800000"/>
            <a:headEnd type="none" w="sm" len="sm"/>
            <a:tailEnd type="none" w="sm" len="sm"/>
          </a:ln>
        </p:spPr>
        <p:txBody>
          <a:bodyPr wrap="none" anchor="ctr"/>
          <a:lstStyle/>
          <a:p>
            <a:pPr algn="l"/>
            <a:endParaRPr lang="en-US"/>
          </a:p>
        </p:txBody>
      </p:sp>
      <p:sp>
        <p:nvSpPr>
          <p:cNvPr id="7" name="Rectangle 5"/>
          <p:cNvSpPr>
            <a:spLocks noChangeArrowheads="1"/>
          </p:cNvSpPr>
          <p:nvPr/>
        </p:nvSpPr>
        <p:spPr bwMode="auto">
          <a:xfrm>
            <a:off x="4191000" y="2286000"/>
            <a:ext cx="4181475" cy="3276600"/>
          </a:xfrm>
          <a:prstGeom prst="rect">
            <a:avLst/>
          </a:prstGeom>
          <a:solidFill>
            <a:srgbClr val="FFFFCC"/>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8" name="Rectangle 6"/>
          <p:cNvSpPr>
            <a:spLocks noChangeArrowheads="1"/>
          </p:cNvSpPr>
          <p:nvPr/>
        </p:nvSpPr>
        <p:spPr bwMode="auto">
          <a:xfrm>
            <a:off x="1066800" y="1676400"/>
            <a:ext cx="7331075" cy="685800"/>
          </a:xfrm>
          <a:prstGeom prst="rect">
            <a:avLst/>
          </a:prstGeom>
          <a:solidFill>
            <a:schemeClr val="accent2"/>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9" name="Text Box 7"/>
          <p:cNvSpPr txBox="1">
            <a:spLocks noChangeArrowheads="1"/>
          </p:cNvSpPr>
          <p:nvPr/>
        </p:nvSpPr>
        <p:spPr bwMode="auto">
          <a:xfrm>
            <a:off x="1600200" y="1752600"/>
            <a:ext cx="1668463" cy="457200"/>
          </a:xfrm>
          <a:prstGeom prst="rect">
            <a:avLst/>
          </a:prstGeom>
          <a:noFill/>
          <a:ln w="12700">
            <a:noFill/>
            <a:miter lim="800000"/>
            <a:headEnd type="none" w="sm" len="sm"/>
            <a:tailEnd type="none" w="sm" len="sm"/>
          </a:ln>
        </p:spPr>
        <p:txBody>
          <a:bodyPr wrap="none">
            <a:spAutoFit/>
          </a:bodyPr>
          <a:lstStyle/>
          <a:p>
            <a:pPr algn="l" eaLnBrk="0" hangingPunct="0"/>
            <a:r>
              <a:rPr lang="en-US" sz="2400">
                <a:latin typeface="Verdana" charset="0"/>
              </a:rPr>
              <a:t>Language</a:t>
            </a:r>
          </a:p>
        </p:txBody>
      </p:sp>
      <p:sp>
        <p:nvSpPr>
          <p:cNvPr id="10" name="Text Box 8"/>
          <p:cNvSpPr txBox="1">
            <a:spLocks noChangeArrowheads="1"/>
          </p:cNvSpPr>
          <p:nvPr/>
        </p:nvSpPr>
        <p:spPr bwMode="auto">
          <a:xfrm>
            <a:off x="4267200" y="1752600"/>
            <a:ext cx="4003675" cy="457200"/>
          </a:xfrm>
          <a:prstGeom prst="rect">
            <a:avLst/>
          </a:prstGeom>
          <a:noFill/>
          <a:ln w="12700">
            <a:noFill/>
            <a:miter lim="800000"/>
            <a:headEnd type="none" w="sm" len="sm"/>
            <a:tailEnd type="none" w="sm" len="sm"/>
          </a:ln>
        </p:spPr>
        <p:txBody>
          <a:bodyPr>
            <a:spAutoFit/>
          </a:bodyPr>
          <a:lstStyle/>
          <a:p>
            <a:pPr algn="l" eaLnBrk="0" hangingPunct="0"/>
            <a:r>
              <a:rPr lang="en-US" sz="2400" dirty="0">
                <a:latin typeface="Verdana" charset="0"/>
              </a:rPr>
              <a:t>LOC/Function Code Point</a:t>
            </a:r>
          </a:p>
        </p:txBody>
      </p:sp>
      <p:sp>
        <p:nvSpPr>
          <p:cNvPr id="11" name="Text Box 9"/>
          <p:cNvSpPr txBox="1">
            <a:spLocks noChangeArrowheads="1"/>
          </p:cNvSpPr>
          <p:nvPr/>
        </p:nvSpPr>
        <p:spPr bwMode="auto">
          <a:xfrm>
            <a:off x="1120775" y="2362200"/>
            <a:ext cx="3538538" cy="2838450"/>
          </a:xfrm>
          <a:prstGeom prst="rect">
            <a:avLst/>
          </a:prstGeom>
          <a:noFill/>
          <a:ln w="12700">
            <a:noFill/>
            <a:miter lim="800000"/>
            <a:headEnd type="none" w="sm" len="sm"/>
            <a:tailEnd type="none" w="sm" len="sm"/>
          </a:ln>
        </p:spPr>
        <p:txBody>
          <a:bodyPr>
            <a:spAutoFit/>
          </a:bodyPr>
          <a:lstStyle/>
          <a:p>
            <a:pPr algn="l" eaLnBrk="0" hangingPunct="0"/>
            <a:r>
              <a:rPr lang="en-US" sz="1800" dirty="0">
                <a:latin typeface="Verdana" charset="0"/>
              </a:rPr>
              <a:t>C</a:t>
            </a:r>
          </a:p>
          <a:p>
            <a:pPr algn="l" eaLnBrk="0" hangingPunct="0"/>
            <a:r>
              <a:rPr lang="en-US" sz="1800" dirty="0">
                <a:latin typeface="Verdana" charset="0"/>
              </a:rPr>
              <a:t>COBOL</a:t>
            </a:r>
          </a:p>
          <a:p>
            <a:pPr algn="l" eaLnBrk="0" hangingPunct="0"/>
            <a:r>
              <a:rPr lang="en-US" sz="1800" dirty="0">
                <a:latin typeface="Verdana" charset="0"/>
              </a:rPr>
              <a:t>JAVA</a:t>
            </a:r>
          </a:p>
          <a:p>
            <a:pPr algn="l" eaLnBrk="0" hangingPunct="0"/>
            <a:r>
              <a:rPr lang="en-US" sz="1800" dirty="0">
                <a:latin typeface="Verdana" charset="0"/>
              </a:rPr>
              <a:t>C++</a:t>
            </a:r>
          </a:p>
          <a:p>
            <a:pPr algn="l" eaLnBrk="0" hangingPunct="0"/>
            <a:r>
              <a:rPr lang="en-US" sz="1800" dirty="0">
                <a:latin typeface="Verdana" charset="0"/>
              </a:rPr>
              <a:t>Turbo Pascal</a:t>
            </a:r>
          </a:p>
          <a:p>
            <a:pPr algn="l" eaLnBrk="0" hangingPunct="0"/>
            <a:r>
              <a:rPr lang="en-US" sz="1800" dirty="0">
                <a:latin typeface="Verdana" charset="0"/>
              </a:rPr>
              <a:t>Visual Basic</a:t>
            </a:r>
          </a:p>
          <a:p>
            <a:pPr algn="l" eaLnBrk="0" hangingPunct="0"/>
            <a:r>
              <a:rPr lang="en-US" sz="1800" dirty="0">
                <a:latin typeface="Verdana" charset="0"/>
              </a:rPr>
              <a:t>PowerBuilder</a:t>
            </a:r>
          </a:p>
          <a:p>
            <a:pPr algn="l" eaLnBrk="0" hangingPunct="0"/>
            <a:r>
              <a:rPr lang="en-US" sz="1800" dirty="0">
                <a:latin typeface="Verdana" charset="0"/>
              </a:rPr>
              <a:t>HTML</a:t>
            </a:r>
          </a:p>
          <a:p>
            <a:pPr algn="l" eaLnBrk="0" hangingPunct="0"/>
            <a:r>
              <a:rPr lang="en-US" sz="1800" dirty="0">
                <a:latin typeface="Verdana" charset="0"/>
              </a:rPr>
              <a:t>Packages </a:t>
            </a:r>
          </a:p>
          <a:p>
            <a:pPr algn="l" eaLnBrk="0" hangingPunct="0"/>
            <a:r>
              <a:rPr lang="en-US" sz="1800" dirty="0">
                <a:latin typeface="Verdana" charset="0"/>
              </a:rPr>
              <a:t>(e.g., Access, Excel)</a:t>
            </a:r>
          </a:p>
        </p:txBody>
      </p:sp>
      <p:sp>
        <p:nvSpPr>
          <p:cNvPr id="12" name="Text Box 10"/>
          <p:cNvSpPr txBox="1">
            <a:spLocks noChangeArrowheads="1"/>
          </p:cNvSpPr>
          <p:nvPr/>
        </p:nvSpPr>
        <p:spPr bwMode="auto">
          <a:xfrm>
            <a:off x="5783263" y="2362200"/>
            <a:ext cx="885825" cy="2563813"/>
          </a:xfrm>
          <a:prstGeom prst="rect">
            <a:avLst/>
          </a:prstGeom>
          <a:noFill/>
          <a:ln w="12700">
            <a:noFill/>
            <a:miter lim="800000"/>
            <a:headEnd type="none" w="sm" len="sm"/>
            <a:tailEnd type="none" w="sm" len="sm"/>
          </a:ln>
        </p:spPr>
        <p:txBody>
          <a:bodyPr>
            <a:spAutoFit/>
          </a:bodyPr>
          <a:lstStyle/>
          <a:p>
            <a:pPr algn="l" eaLnBrk="0" hangingPunct="0"/>
            <a:r>
              <a:rPr lang="en-US" sz="1800">
                <a:latin typeface="Verdana" charset="0"/>
              </a:rPr>
              <a:t>130</a:t>
            </a:r>
          </a:p>
          <a:p>
            <a:pPr algn="l" eaLnBrk="0" hangingPunct="0"/>
            <a:r>
              <a:rPr lang="en-US" sz="1800">
                <a:latin typeface="Verdana" charset="0"/>
              </a:rPr>
              <a:t>110</a:t>
            </a:r>
          </a:p>
          <a:p>
            <a:pPr algn="l" eaLnBrk="0" hangingPunct="0"/>
            <a:r>
              <a:rPr lang="en-US" sz="1800">
                <a:latin typeface="Verdana" charset="0"/>
              </a:rPr>
              <a:t> 55</a:t>
            </a:r>
          </a:p>
          <a:p>
            <a:pPr algn="l" eaLnBrk="0" hangingPunct="0"/>
            <a:r>
              <a:rPr lang="en-US" sz="1800">
                <a:latin typeface="Verdana" charset="0"/>
              </a:rPr>
              <a:t> 50</a:t>
            </a:r>
          </a:p>
          <a:p>
            <a:pPr algn="l" eaLnBrk="0" hangingPunct="0"/>
            <a:r>
              <a:rPr lang="en-US" sz="1800">
                <a:latin typeface="Verdana" charset="0"/>
              </a:rPr>
              <a:t> 50</a:t>
            </a:r>
          </a:p>
          <a:p>
            <a:pPr algn="l" eaLnBrk="0" hangingPunct="0"/>
            <a:r>
              <a:rPr lang="en-US" sz="1800">
                <a:latin typeface="Verdana" charset="0"/>
              </a:rPr>
              <a:t> 30</a:t>
            </a:r>
          </a:p>
          <a:p>
            <a:pPr algn="l" eaLnBrk="0" hangingPunct="0"/>
            <a:r>
              <a:rPr lang="en-US" sz="1800">
                <a:latin typeface="Verdana" charset="0"/>
              </a:rPr>
              <a:t> 15</a:t>
            </a:r>
          </a:p>
          <a:p>
            <a:pPr algn="l" eaLnBrk="0" hangingPunct="0"/>
            <a:r>
              <a:rPr lang="en-US" sz="1800">
                <a:latin typeface="Verdana" charset="0"/>
              </a:rPr>
              <a:t> 15</a:t>
            </a:r>
          </a:p>
          <a:p>
            <a:pPr algn="l" eaLnBrk="0" hangingPunct="0"/>
            <a:r>
              <a:rPr lang="en-US" sz="1800">
                <a:latin typeface="Verdana" charset="0"/>
              </a:rPr>
              <a:t>10-40</a:t>
            </a:r>
            <a:endParaRPr lang="en-US" sz="2400">
              <a:latin typeface="Verdana" charset="0"/>
            </a:endParaRPr>
          </a:p>
        </p:txBody>
      </p:sp>
    </p:spTree>
    <p:extLst>
      <p:ext uri="{BB962C8B-B14F-4D97-AF65-F5344CB8AC3E}">
        <p14:creationId xmlns:p14="http://schemas.microsoft.com/office/powerpoint/2010/main" val="2412686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Codes (LOC)</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141</a:t>
            </a:fld>
            <a:endParaRPr lang="en-US">
              <a:solidFill>
                <a:prstClr val="black">
                  <a:tint val="75000"/>
                </a:prstClr>
              </a:solidFill>
            </a:endParaRPr>
          </a:p>
        </p:txBody>
      </p:sp>
      <p:sp>
        <p:nvSpPr>
          <p:cNvPr id="7" name="Rectangle 3"/>
          <p:cNvSpPr>
            <a:spLocks noChangeArrowheads="1"/>
          </p:cNvSpPr>
          <p:nvPr/>
        </p:nvSpPr>
        <p:spPr bwMode="auto">
          <a:xfrm>
            <a:off x="457200" y="34290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9" name="Rectangle 4"/>
          <p:cNvSpPr>
            <a:spLocks noChangeArrowheads="1"/>
          </p:cNvSpPr>
          <p:nvPr/>
        </p:nvSpPr>
        <p:spPr bwMode="auto">
          <a:xfrm>
            <a:off x="457200" y="16764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10" name="Rectangle 5"/>
          <p:cNvSpPr>
            <a:spLocks noChangeArrowheads="1"/>
          </p:cNvSpPr>
          <p:nvPr/>
        </p:nvSpPr>
        <p:spPr bwMode="auto">
          <a:xfrm>
            <a:off x="635000" y="1981200"/>
            <a:ext cx="7899400" cy="3170741"/>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Line of Codes (LOC) =</a:t>
            </a:r>
            <a:r>
              <a:rPr lang="en-US" sz="2800" dirty="0" smtClean="0">
                <a:latin typeface="Verdana" charset="0"/>
              </a:rPr>
              <a:t> TAFP </a:t>
            </a:r>
            <a:r>
              <a:rPr lang="en-US" sz="2800" dirty="0" smtClean="0">
                <a:latin typeface="Arial" charset="0"/>
              </a:rPr>
              <a:t>* LOC/TAFP</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r>
              <a:rPr lang="en-US" sz="2400" i="1" dirty="0">
                <a:effectLst/>
                <a:latin typeface="Arial" charset="0"/>
              </a:rPr>
              <a:t>Example:</a:t>
            </a:r>
          </a:p>
          <a:p>
            <a:pPr algn="l" eaLnBrk="0" hangingPunct="0"/>
            <a:endParaRPr lang="en-US" sz="2400" i="1" dirty="0">
              <a:effectLst/>
              <a:latin typeface="Arial" charset="0"/>
            </a:endParaRPr>
          </a:p>
          <a:p>
            <a:pPr algn="l" eaLnBrk="0" hangingPunct="0"/>
            <a:r>
              <a:rPr lang="en-US" sz="2400" i="1" dirty="0">
                <a:effectLst/>
                <a:latin typeface="Arial" charset="0"/>
              </a:rPr>
              <a:t>If </a:t>
            </a:r>
            <a:r>
              <a:rPr lang="en-US" sz="2400" i="1" dirty="0" smtClean="0">
                <a:effectLst/>
                <a:latin typeface="Arial" charset="0"/>
              </a:rPr>
              <a:t>TAFP = </a:t>
            </a:r>
            <a:r>
              <a:rPr lang="en-US" sz="2400" i="1" dirty="0" smtClean="0">
                <a:solidFill>
                  <a:srgbClr val="C00000"/>
                </a:solidFill>
                <a:effectLst/>
                <a:latin typeface="Arial" charset="0"/>
              </a:rPr>
              <a:t>243</a:t>
            </a:r>
            <a:r>
              <a:rPr lang="en-US" sz="2400" i="1" dirty="0" smtClean="0">
                <a:effectLst/>
                <a:latin typeface="Arial" charset="0"/>
              </a:rPr>
              <a:t>  Then we build the software using </a:t>
            </a:r>
            <a:r>
              <a:rPr lang="en-US" sz="2400" i="1" dirty="0" smtClean="0">
                <a:solidFill>
                  <a:srgbClr val="C00000"/>
                </a:solidFill>
                <a:effectLst/>
                <a:latin typeface="Arial" charset="0"/>
              </a:rPr>
              <a:t>Java</a:t>
            </a:r>
            <a:endParaRPr lang="en-US" sz="2400" i="1" dirty="0">
              <a:solidFill>
                <a:srgbClr val="C00000"/>
              </a:solidFill>
              <a:effectLst/>
              <a:latin typeface="Arial" charset="0"/>
            </a:endParaRPr>
          </a:p>
          <a:p>
            <a:pPr algn="l" eaLnBrk="0" hangingPunct="0"/>
            <a:r>
              <a:rPr lang="en-US" sz="2400" i="1" dirty="0" smtClean="0">
                <a:effectLst/>
                <a:latin typeface="Arial" charset="0"/>
              </a:rPr>
              <a:t>	LOC	=</a:t>
            </a:r>
            <a:r>
              <a:rPr lang="en-US" sz="2400" i="1" dirty="0">
                <a:effectLst/>
                <a:latin typeface="Arial" charset="0"/>
              </a:rPr>
              <a:t> </a:t>
            </a:r>
            <a:r>
              <a:rPr lang="en-US" sz="2400" i="1" dirty="0" smtClean="0">
                <a:effectLst/>
                <a:latin typeface="Arial" charset="0"/>
              </a:rPr>
              <a:t> (243 </a:t>
            </a:r>
            <a:r>
              <a:rPr lang="en-US" sz="2400" i="1" dirty="0">
                <a:effectLst/>
                <a:latin typeface="Arial" charset="0"/>
              </a:rPr>
              <a:t>* </a:t>
            </a:r>
            <a:r>
              <a:rPr lang="en-US" sz="2400" i="1" dirty="0" smtClean="0">
                <a:effectLst/>
                <a:latin typeface="Arial" charset="0"/>
              </a:rPr>
              <a:t>55) =   </a:t>
            </a:r>
            <a:r>
              <a:rPr lang="en-US" sz="2400" i="1" dirty="0" smtClean="0">
                <a:solidFill>
                  <a:srgbClr val="C00000"/>
                </a:solidFill>
                <a:effectLst/>
                <a:latin typeface="Arial" charset="0"/>
              </a:rPr>
              <a:t>13365 line of codes</a:t>
            </a:r>
            <a:endParaRPr lang="en-US" sz="2400" i="1" dirty="0">
              <a:solidFill>
                <a:srgbClr val="C00000"/>
              </a:solidFill>
              <a:effectLst/>
              <a:latin typeface="Arial" charset="0"/>
            </a:endParaRPr>
          </a:p>
        </p:txBody>
      </p:sp>
    </p:spTree>
    <p:extLst>
      <p:ext uri="{BB962C8B-B14F-4D97-AF65-F5344CB8AC3E}">
        <p14:creationId xmlns:p14="http://schemas.microsoft.com/office/powerpoint/2010/main" val="2689748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Jenis</a:t>
            </a:r>
            <a:r>
              <a:rPr lang="en-US" dirty="0" smtClean="0"/>
              <a:t> </a:t>
            </a:r>
            <a:r>
              <a:rPr lang="en-US" dirty="0" err="1" smtClean="0"/>
              <a:t>Aplikasi</a:t>
            </a:r>
            <a:r>
              <a:rPr lang="en-US" dirty="0" smtClean="0"/>
              <a:t> </a:t>
            </a:r>
            <a:r>
              <a:rPr lang="en-US" dirty="0" err="1" smtClean="0"/>
              <a:t>dan</a:t>
            </a:r>
            <a:r>
              <a:rPr lang="en-US" dirty="0" smtClean="0"/>
              <a:t> FP</a:t>
            </a:r>
            <a:endParaRPr lang="en-US" dirty="0"/>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142</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1455234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7200" y="47085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2" name="Rectangle 2"/>
          <p:cNvSpPr>
            <a:spLocks noGrp="1" noChangeArrowheads="1"/>
          </p:cNvSpPr>
          <p:nvPr>
            <p:ph type="title"/>
          </p:nvPr>
        </p:nvSpPr>
        <p:spPr/>
        <p:txBody>
          <a:bodyPr>
            <a:normAutofit/>
          </a:bodyPr>
          <a:lstStyle/>
          <a:p>
            <a:r>
              <a:rPr lang="en-US" dirty="0"/>
              <a:t>B. Estimating Effort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143</a:t>
            </a:fld>
            <a:endParaRPr lang="en-US">
              <a:solidFill>
                <a:prstClr val="black">
                  <a:tint val="75000"/>
                </a:prstClr>
              </a:solidFill>
            </a:endParaRPr>
          </a:p>
        </p:txBody>
      </p:sp>
      <p:sp>
        <p:nvSpPr>
          <p:cNvPr id="48133" name="Rectangle 3"/>
          <p:cNvSpPr>
            <a:spLocks noChangeArrowheads="1"/>
          </p:cNvSpPr>
          <p:nvPr/>
        </p:nvSpPr>
        <p:spPr bwMode="auto">
          <a:xfrm>
            <a:off x="457200" y="29559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4" name="Rectangle 4"/>
          <p:cNvSpPr>
            <a:spLocks noChangeArrowheads="1"/>
          </p:cNvSpPr>
          <p:nvPr/>
        </p:nvSpPr>
        <p:spPr bwMode="auto">
          <a:xfrm>
            <a:off x="457200" y="1203325"/>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48135" name="Rectangle 5"/>
          <p:cNvSpPr>
            <a:spLocks noChangeArrowheads="1"/>
          </p:cNvSpPr>
          <p:nvPr/>
        </p:nvSpPr>
        <p:spPr bwMode="auto">
          <a:xfrm>
            <a:off x="558800" y="1367525"/>
            <a:ext cx="8051800" cy="3909405"/>
          </a:xfrm>
          <a:prstGeom prst="rect">
            <a:avLst/>
          </a:prstGeom>
          <a:noFill/>
          <a:ln w="9525">
            <a:noFill/>
            <a:miter lim="800000"/>
            <a:headEnd/>
            <a:tailEnd/>
          </a:ln>
        </p:spPr>
        <p:txBody>
          <a:bodyPr wrap="square" lIns="92075" tIns="46038" rIns="92075" bIns="46038">
            <a:spAutoFit/>
          </a:bodyPr>
          <a:lstStyle/>
          <a:p>
            <a:pPr algn="l" eaLnBrk="0" hangingPunct="0"/>
            <a:r>
              <a:rPr lang="en-US" sz="2800" dirty="0">
                <a:latin typeface="Arial" charset="0"/>
              </a:rPr>
              <a:t>Effort 		=	1.4 * </a:t>
            </a:r>
            <a:r>
              <a:rPr lang="en-US" sz="2000" dirty="0" smtClean="0">
                <a:solidFill>
                  <a:srgbClr val="C00000"/>
                </a:solidFill>
                <a:latin typeface="Arial" charset="0"/>
              </a:rPr>
              <a:t>thousands-of- lines-of-code</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Person- 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solidFill>
                <a:srgbClr val="C00000"/>
              </a:solidFill>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 Months</a:t>
            </a:r>
          </a:p>
          <a:p>
            <a:pPr algn="l" eaLnBrk="0" hangingPunct="0"/>
            <a:endParaRPr lang="en-US" sz="2400" i="1" dirty="0">
              <a:solidFill>
                <a:srgbClr val="C00000"/>
              </a:solidFill>
              <a:latin typeface="Arial" charset="0"/>
            </a:endParaRPr>
          </a:p>
        </p:txBody>
      </p:sp>
    </p:spTree>
    <p:extLst>
      <p:ext uri="{BB962C8B-B14F-4D97-AF65-F5344CB8AC3E}">
        <p14:creationId xmlns:p14="http://schemas.microsoft.com/office/powerpoint/2010/main" val="27245591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Estimating Time</a:t>
            </a:r>
            <a:endParaRPr lang="en-US" dirty="0"/>
          </a:p>
        </p:txBody>
      </p:sp>
      <p:sp>
        <p:nvSpPr>
          <p:cNvPr id="8" name="Content Placeholder 7"/>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144</a:t>
            </a:fld>
            <a:endParaRPr lang="en-US">
              <a:solidFill>
                <a:prstClr val="black">
                  <a:tint val="75000"/>
                </a:prstClr>
              </a:solidFill>
            </a:endParaRPr>
          </a:p>
        </p:txBody>
      </p:sp>
      <p:sp>
        <p:nvSpPr>
          <p:cNvPr id="4" name="Rectangle 3"/>
          <p:cNvSpPr>
            <a:spLocks noChangeArrowheads="1"/>
          </p:cNvSpPr>
          <p:nvPr/>
        </p:nvSpPr>
        <p:spPr bwMode="auto">
          <a:xfrm>
            <a:off x="457200" y="46482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5" name="Rectangle 3"/>
          <p:cNvSpPr>
            <a:spLocks noChangeArrowheads="1"/>
          </p:cNvSpPr>
          <p:nvPr/>
        </p:nvSpPr>
        <p:spPr bwMode="auto">
          <a:xfrm>
            <a:off x="457200" y="28956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6" name="Rectangle 4"/>
          <p:cNvSpPr>
            <a:spLocks noChangeArrowheads="1"/>
          </p:cNvSpPr>
          <p:nvPr/>
        </p:nvSpPr>
        <p:spPr bwMode="auto">
          <a:xfrm>
            <a:off x="457200" y="11430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7" name="Rectangle 5"/>
          <p:cNvSpPr>
            <a:spLocks noChangeArrowheads="1"/>
          </p:cNvSpPr>
          <p:nvPr/>
        </p:nvSpPr>
        <p:spPr bwMode="auto">
          <a:xfrm>
            <a:off x="609600" y="1307200"/>
            <a:ext cx="8001000" cy="4278736"/>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Time	</a:t>
            </a:r>
            <a:r>
              <a:rPr lang="en-US" sz="2800" dirty="0">
                <a:latin typeface="Arial" charset="0"/>
              </a:rPr>
              <a:t>	</a:t>
            </a:r>
            <a:r>
              <a:rPr lang="en-US" sz="2800" dirty="0" smtClean="0">
                <a:latin typeface="Arial" charset="0"/>
              </a:rPr>
              <a:t>    = </a:t>
            </a:r>
            <a:r>
              <a:rPr lang="en-US" sz="2800" dirty="0">
                <a:latin typeface="Arial" charset="0"/>
              </a:rPr>
              <a:t>	</a:t>
            </a:r>
            <a:r>
              <a:rPr lang="en-US" sz="2800" dirty="0" smtClean="0">
                <a:latin typeface="Arial" charset="0"/>
              </a:rPr>
              <a:t> 3.0  * person-months</a:t>
            </a:r>
            <a:r>
              <a:rPr lang="en-US" sz="2800" baseline="30000" dirty="0" smtClean="0">
                <a:latin typeface="Arial" charset="0"/>
              </a:rPr>
              <a:t>1/3</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effectLst/>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person-months</a:t>
            </a:r>
          </a:p>
          <a:p>
            <a:pPr algn="l" eaLnBrk="0" hangingPunct="0"/>
            <a:r>
              <a:rPr lang="en-US" sz="2400" i="1" dirty="0" smtClean="0">
                <a:solidFill>
                  <a:srgbClr val="C00000"/>
                </a:solidFill>
                <a:effectLst/>
                <a:latin typeface="Arial" charset="0"/>
              </a:rPr>
              <a:t>	Time 	=  3.0 * 18.711</a:t>
            </a:r>
            <a:r>
              <a:rPr lang="en-US" sz="2400" baseline="30000" dirty="0" smtClean="0">
                <a:latin typeface="Arial" charset="0"/>
              </a:rPr>
              <a:t> 1/3</a:t>
            </a:r>
            <a:r>
              <a:rPr lang="en-US" sz="2400" i="1" dirty="0" smtClean="0">
                <a:solidFill>
                  <a:srgbClr val="C00000"/>
                </a:solidFill>
                <a:effectLst/>
                <a:latin typeface="Arial" charset="0"/>
              </a:rPr>
              <a:t>  =   7.9 month</a:t>
            </a:r>
          </a:p>
          <a:p>
            <a:pPr algn="l" eaLnBrk="0" hangingPunct="0"/>
            <a:endParaRPr lang="en-US" sz="2400" i="1" dirty="0" smtClean="0">
              <a:solidFill>
                <a:srgbClr val="C00000"/>
              </a:solidFill>
              <a:effectLst/>
              <a:latin typeface="Arial" charset="0"/>
            </a:endParaRPr>
          </a:p>
        </p:txBody>
      </p:sp>
    </p:spTree>
    <p:extLst>
      <p:ext uri="{BB962C8B-B14F-4D97-AF65-F5344CB8AC3E}">
        <p14:creationId xmlns:p14="http://schemas.microsoft.com/office/powerpoint/2010/main" val="3875912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Calculate System Size</a:t>
            </a:r>
            <a:endParaRPr lang="en-US" sz="4400"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Imagine that job hunting has been going so well that you need to develop a system to support your efforts. The system should allow you to </a:t>
            </a:r>
            <a:r>
              <a:rPr lang="en-US" sz="2800" b="1" dirty="0" smtClean="0">
                <a:solidFill>
                  <a:srgbClr val="0070C0"/>
                </a:solidFill>
              </a:rPr>
              <a:t>input information </a:t>
            </a:r>
            <a:r>
              <a:rPr lang="en-US" sz="2800" dirty="0" smtClean="0"/>
              <a:t>about the </a:t>
            </a:r>
            <a:r>
              <a:rPr lang="en-US" sz="2800" dirty="0" smtClean="0">
                <a:solidFill>
                  <a:srgbClr val="0070C0"/>
                </a:solidFill>
              </a:rPr>
              <a:t>companies with which you interview</a:t>
            </a:r>
            <a:r>
              <a:rPr lang="en-US" sz="2800" dirty="0" smtClean="0"/>
              <a:t>, the </a:t>
            </a:r>
            <a:r>
              <a:rPr lang="en-US" sz="2800" dirty="0" smtClean="0">
                <a:solidFill>
                  <a:srgbClr val="0070C0"/>
                </a:solidFill>
              </a:rPr>
              <a:t>interviews </a:t>
            </a:r>
            <a:r>
              <a:rPr lang="en-US" sz="2800" dirty="0" smtClean="0"/>
              <a:t>and </a:t>
            </a:r>
            <a:r>
              <a:rPr lang="en-US" sz="2800" dirty="0" smtClean="0">
                <a:solidFill>
                  <a:srgbClr val="0070C0"/>
                </a:solidFill>
              </a:rPr>
              <a:t>office visits </a:t>
            </a:r>
            <a:r>
              <a:rPr lang="en-US" sz="2800" dirty="0" smtClean="0"/>
              <a:t>that you have scheduled, and the </a:t>
            </a:r>
            <a:r>
              <a:rPr lang="en-US" sz="2800" dirty="0" smtClean="0">
                <a:solidFill>
                  <a:srgbClr val="0070C0"/>
                </a:solidFill>
              </a:rPr>
              <a:t>offers that you receive</a:t>
            </a:r>
            <a:r>
              <a:rPr lang="en-US" sz="2800" dirty="0" smtClean="0"/>
              <a:t>. It should be able to </a:t>
            </a:r>
            <a:r>
              <a:rPr lang="en-US" sz="2800" b="1" dirty="0" smtClean="0">
                <a:solidFill>
                  <a:srgbClr val="00B050"/>
                </a:solidFill>
              </a:rPr>
              <a:t>produce reports</a:t>
            </a:r>
            <a:r>
              <a:rPr lang="en-US" sz="2800" dirty="0" smtClean="0"/>
              <a:t>, such as a </a:t>
            </a:r>
            <a:r>
              <a:rPr lang="en-US" sz="2800" dirty="0" smtClean="0">
                <a:solidFill>
                  <a:srgbClr val="00B050"/>
                </a:solidFill>
              </a:rPr>
              <a:t>company contact list</a:t>
            </a:r>
            <a:r>
              <a:rPr lang="en-US" sz="2800" dirty="0" smtClean="0"/>
              <a:t>, an </a:t>
            </a:r>
            <a:r>
              <a:rPr lang="en-US" sz="2800" dirty="0" smtClean="0">
                <a:solidFill>
                  <a:srgbClr val="00B050"/>
                </a:solidFill>
              </a:rPr>
              <a:t>interview schedule</a:t>
            </a:r>
            <a:r>
              <a:rPr lang="en-US" sz="2800" dirty="0" smtClean="0"/>
              <a:t>, and an </a:t>
            </a:r>
            <a:r>
              <a:rPr lang="en-US" sz="2800" dirty="0" smtClean="0">
                <a:solidFill>
                  <a:srgbClr val="00B050"/>
                </a:solidFill>
              </a:rPr>
              <a:t>office visit schedule</a:t>
            </a:r>
            <a:r>
              <a:rPr lang="en-US" sz="2800" dirty="0" smtClean="0"/>
              <a:t>, as well as produce </a:t>
            </a:r>
            <a:r>
              <a:rPr lang="en-US" sz="2800" b="1" dirty="0" smtClean="0">
                <a:solidFill>
                  <a:srgbClr val="D60093"/>
                </a:solidFill>
              </a:rPr>
              <a:t>thank-you letters </a:t>
            </a:r>
            <a:r>
              <a:rPr lang="en-US" sz="2800" dirty="0" smtClean="0"/>
              <a:t>to be brought into a word processor to customize. You also need the system to </a:t>
            </a:r>
            <a:r>
              <a:rPr lang="en-US" sz="2800" b="1" dirty="0" smtClean="0">
                <a:solidFill>
                  <a:srgbClr val="FF9900"/>
                </a:solidFill>
              </a:rPr>
              <a:t>answer queries</a:t>
            </a:r>
            <a:r>
              <a:rPr lang="en-US" sz="2800" dirty="0" smtClean="0"/>
              <a:t>, such as the </a:t>
            </a:r>
            <a:r>
              <a:rPr lang="en-US" sz="2800" dirty="0" smtClean="0">
                <a:solidFill>
                  <a:srgbClr val="FF9900"/>
                </a:solidFill>
              </a:rPr>
              <a:t>number of interviews by city</a:t>
            </a:r>
            <a:r>
              <a:rPr lang="en-US" sz="2800" dirty="0" smtClean="0">
                <a:solidFill>
                  <a:srgbClr val="FF0000"/>
                </a:solidFill>
              </a:rPr>
              <a:t> </a:t>
            </a:r>
            <a:r>
              <a:rPr lang="en-US" sz="2800" dirty="0" smtClean="0"/>
              <a:t>and </a:t>
            </a:r>
            <a:r>
              <a:rPr lang="en-US" sz="2800" dirty="0" smtClean="0">
                <a:solidFill>
                  <a:srgbClr val="FF9900"/>
                </a:solidFill>
              </a:rPr>
              <a:t>your average offer amount</a:t>
            </a:r>
            <a:r>
              <a:rPr lang="en-US" sz="2800" dirty="0" smtClean="0"/>
              <a:t>. The system will be developed using </a:t>
            </a:r>
            <a:r>
              <a:rPr lang="en-US" sz="2800" dirty="0" smtClean="0">
                <a:solidFill>
                  <a:srgbClr val="C00000"/>
                </a:solidFill>
              </a:rPr>
              <a:t>Java</a:t>
            </a:r>
            <a:r>
              <a:rPr lang="en-US" sz="2800" dirty="0" smtClean="0"/>
              <a:t>.</a:t>
            </a:r>
            <a:endParaRPr lang="en-US" sz="2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145</a:t>
            </a:fld>
            <a:endParaRPr lang="en-US">
              <a:solidFill>
                <a:prstClr val="black">
                  <a:tint val="75000"/>
                </a:prstClr>
              </a:solidFill>
            </a:endParaRPr>
          </a:p>
        </p:txBody>
      </p:sp>
    </p:spTree>
    <p:extLst>
      <p:ext uri="{BB962C8B-B14F-4D97-AF65-F5344CB8AC3E}">
        <p14:creationId xmlns:p14="http://schemas.microsoft.com/office/powerpoint/2010/main" val="3400907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Hitung</a:t>
            </a:r>
            <a:r>
              <a:rPr lang="en-US" dirty="0" smtClean="0"/>
              <a:t> Size </a:t>
            </a:r>
            <a:r>
              <a:rPr lang="en-US" dirty="0" err="1" smtClean="0"/>
              <a:t>dari</a:t>
            </a:r>
            <a:r>
              <a:rPr lang="en-US" dirty="0" smtClean="0"/>
              <a:t> </a:t>
            </a:r>
            <a:r>
              <a:rPr lang="en-US" dirty="0" err="1" smtClean="0"/>
              <a:t>Sistem</a:t>
            </a:r>
            <a:r>
              <a:rPr lang="en-US" dirty="0" smtClean="0"/>
              <a:t> </a:t>
            </a:r>
            <a:r>
              <a:rPr lang="en-US" dirty="0" err="1" smtClean="0"/>
              <a:t>dengan</a:t>
            </a:r>
            <a:r>
              <a:rPr lang="en-US" dirty="0" smtClean="0"/>
              <a:t> Function Point</a:t>
            </a:r>
            <a:endParaRPr lang="id-ID" dirty="0"/>
          </a:p>
        </p:txBody>
      </p:sp>
      <p:sp>
        <p:nvSpPr>
          <p:cNvPr id="3" name="Content Placeholder 2"/>
          <p:cNvSpPr>
            <a:spLocks noGrp="1"/>
          </p:cNvSpPr>
          <p:nvPr>
            <p:ph idx="1"/>
          </p:nvPr>
        </p:nvSpPr>
        <p:spPr/>
        <p:txBody>
          <a:bodyPr>
            <a:noAutofit/>
          </a:bodyPr>
          <a:lstStyle/>
          <a:p>
            <a:r>
              <a:rPr lang="en-US" sz="2000" dirty="0" err="1" smtClean="0"/>
              <a:t>Sebuah</a:t>
            </a:r>
            <a:r>
              <a:rPr lang="en-US" sz="2000" dirty="0" smtClean="0"/>
              <a:t> </a:t>
            </a:r>
            <a:r>
              <a:rPr lang="en-US" sz="2000" dirty="0" err="1" smtClean="0"/>
              <a:t>perusahaan</a:t>
            </a:r>
            <a:r>
              <a:rPr lang="en-US" sz="2000" dirty="0" smtClean="0"/>
              <a:t> </a:t>
            </a:r>
            <a:r>
              <a:rPr lang="en-US" sz="2000" dirty="0" err="1" smtClean="0"/>
              <a:t>membutuhkan</a:t>
            </a:r>
            <a:r>
              <a:rPr lang="en-US" sz="2000" dirty="0" smtClean="0"/>
              <a:t> </a:t>
            </a:r>
            <a:r>
              <a:rPr lang="en-US" sz="2000" dirty="0" err="1" smtClean="0"/>
              <a:t>sistem</a:t>
            </a:r>
            <a:r>
              <a:rPr lang="en-US" sz="2000" dirty="0" smtClean="0"/>
              <a:t> </a:t>
            </a:r>
            <a:r>
              <a:rPr lang="en-US" sz="2000" i="1" dirty="0" smtClean="0"/>
              <a:t>job seeker </a:t>
            </a:r>
            <a:r>
              <a:rPr lang="en-US" sz="2000" dirty="0" err="1" smtClean="0"/>
              <a:t>untuk</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dan</a:t>
            </a:r>
            <a:r>
              <a:rPr lang="en-US" sz="2000" dirty="0" smtClean="0"/>
              <a:t> </a:t>
            </a:r>
            <a:r>
              <a:rPr lang="en-US" sz="2000" dirty="0" err="1" smtClean="0"/>
              <a:t>perusahaan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memungkinkan</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untuk</a:t>
            </a:r>
            <a:r>
              <a:rPr lang="en-US" sz="2000" dirty="0" smtClean="0"/>
              <a:t> </a:t>
            </a:r>
            <a:r>
              <a:rPr lang="en-US" sz="2000" b="1" dirty="0" err="1" smtClean="0">
                <a:solidFill>
                  <a:schemeClr val="accent1">
                    <a:lumMod val="75000"/>
                  </a:schemeClr>
                </a:solidFill>
              </a:rPr>
              <a:t>menginput</a:t>
            </a:r>
            <a:r>
              <a:rPr lang="en-US" sz="2000" dirty="0" smtClean="0">
                <a:solidFill>
                  <a:schemeClr val="accent1">
                    <a:lumMod val="75000"/>
                  </a:schemeClr>
                </a:solidFill>
              </a:rPr>
              <a:t> </a:t>
            </a:r>
            <a:r>
              <a:rPr lang="en-US" sz="2000" dirty="0" smtClean="0"/>
              <a:t>data </a:t>
            </a:r>
            <a:r>
              <a:rPr lang="en-US" sz="2000" dirty="0" smtClean="0">
                <a:solidFill>
                  <a:srgbClr val="00B0F0"/>
                </a:solidFill>
              </a:rPr>
              <a:t>curriculum vitae</a:t>
            </a:r>
            <a:r>
              <a:rPr lang="en-US" sz="2000" dirty="0" smtClean="0"/>
              <a:t>. Di </a:t>
            </a:r>
            <a:r>
              <a:rPr lang="en-US" sz="2000" dirty="0" err="1" smtClean="0"/>
              <a:t>sisi</a:t>
            </a:r>
            <a:r>
              <a:rPr lang="en-US" sz="2000" dirty="0" smtClean="0"/>
              <a:t> lain, </a:t>
            </a:r>
            <a:r>
              <a:rPr lang="en-US" sz="2000" dirty="0" err="1" smtClean="0"/>
              <a:t>perusahan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smtClean="0"/>
              <a:t> </a:t>
            </a:r>
            <a:r>
              <a:rPr lang="en-US" sz="2000" dirty="0" err="1" smtClean="0"/>
              <a:t>bisa</a:t>
            </a:r>
            <a:r>
              <a:rPr lang="en-US" sz="2000" dirty="0" smtClean="0"/>
              <a:t> </a:t>
            </a:r>
            <a:r>
              <a:rPr lang="en-US" sz="2000" dirty="0" err="1" smtClean="0"/>
              <a:t>menginput</a:t>
            </a:r>
            <a:r>
              <a:rPr lang="en-US" sz="2000" dirty="0" smtClean="0"/>
              <a:t> </a:t>
            </a:r>
            <a:r>
              <a:rPr lang="en-US" sz="2000" dirty="0" smtClean="0">
                <a:solidFill>
                  <a:srgbClr val="00B0F0"/>
                </a:solidFill>
              </a:rPr>
              <a:t>data </a:t>
            </a:r>
            <a:r>
              <a:rPr lang="en-US" sz="2000" dirty="0" err="1" smtClean="0">
                <a:solidFill>
                  <a:srgbClr val="00B0F0"/>
                </a:solidFill>
              </a:rPr>
              <a:t>perusahaan</a:t>
            </a:r>
            <a:r>
              <a:rPr lang="en-US" sz="2000" dirty="0" smtClean="0">
                <a:solidFill>
                  <a:srgbClr val="00B0F0"/>
                </a:solidFill>
              </a:rPr>
              <a:t> </a:t>
            </a:r>
            <a:r>
              <a:rPr lang="en-US" sz="2000" dirty="0" err="1" smtClean="0"/>
              <a:t>dan</a:t>
            </a:r>
            <a:r>
              <a:rPr lang="en-US" sz="2000" dirty="0" smtClean="0"/>
              <a:t> </a:t>
            </a:r>
            <a:r>
              <a:rPr lang="en-US" sz="2000" dirty="0" err="1" smtClean="0">
                <a:solidFill>
                  <a:srgbClr val="00B0F0"/>
                </a:solidFill>
              </a:rPr>
              <a:t>lowongan</a:t>
            </a:r>
            <a:r>
              <a:rPr lang="en-US" sz="2000" dirty="0" smtClean="0">
                <a:solidFill>
                  <a:srgbClr val="00B0F0"/>
                </a:solidFill>
              </a:rPr>
              <a:t> </a:t>
            </a:r>
            <a:r>
              <a:rPr lang="en-US" sz="2000" dirty="0" err="1" smtClean="0">
                <a:solidFill>
                  <a:srgbClr val="00B0F0"/>
                </a:solidFill>
              </a:rPr>
              <a:t>pekerjaan</a:t>
            </a:r>
            <a:r>
              <a:rPr lang="en-US" sz="2000" dirty="0" smtClean="0">
                <a:solidFill>
                  <a:srgbClr val="00B0F0"/>
                </a:solidFill>
              </a:rPr>
              <a:t> </a:t>
            </a:r>
            <a:r>
              <a:rPr lang="en-US" sz="2000" dirty="0" smtClean="0"/>
              <a:t>yang </a:t>
            </a:r>
            <a:r>
              <a:rPr lang="en-US" sz="2000" dirty="0" err="1" smtClean="0"/>
              <a:t>disediakan</a:t>
            </a:r>
            <a:endParaRPr lang="en-US" sz="2000" dirty="0" smtClean="0"/>
          </a:p>
          <a:p>
            <a:r>
              <a:rPr lang="en-US" sz="2000" dirty="0" err="1" smtClean="0"/>
              <a:t>Pencari</a:t>
            </a:r>
            <a:r>
              <a:rPr lang="en-US" sz="2000" dirty="0" smtClean="0"/>
              <a:t> </a:t>
            </a:r>
            <a:r>
              <a:rPr lang="en-US" sz="2000" dirty="0" err="1" smtClean="0"/>
              <a:t>kerja</a:t>
            </a:r>
            <a:r>
              <a:rPr lang="en-US" sz="2000" dirty="0" smtClean="0"/>
              <a:t> </a:t>
            </a:r>
            <a:r>
              <a:rPr lang="en-US" sz="2000" dirty="0" err="1" smtClean="0"/>
              <a:t>dapat</a:t>
            </a:r>
            <a:r>
              <a:rPr lang="en-US" sz="2000" dirty="0"/>
              <a:t> </a:t>
            </a:r>
            <a:r>
              <a:rPr lang="en-US" sz="2000" dirty="0" err="1" smtClean="0"/>
              <a:t>melakukan</a:t>
            </a:r>
            <a:r>
              <a:rPr lang="en-US" sz="2000" dirty="0" smtClean="0"/>
              <a:t> </a:t>
            </a:r>
            <a:r>
              <a:rPr lang="en-US" sz="2000" b="1" dirty="0" err="1" smtClean="0">
                <a:solidFill>
                  <a:srgbClr val="008000"/>
                </a:solidFill>
              </a:rPr>
              <a:t>pencarian</a:t>
            </a:r>
            <a:r>
              <a:rPr lang="en-US" sz="2000" b="1" dirty="0" smtClean="0">
                <a:solidFill>
                  <a:srgbClr val="008000"/>
                </a:solidFill>
              </a:rPr>
              <a:t> (query)</a:t>
            </a:r>
            <a:r>
              <a:rPr lang="en-US" sz="2000" dirty="0" smtClean="0"/>
              <a:t> </a:t>
            </a:r>
            <a:r>
              <a:rPr lang="en-US" sz="2000" dirty="0" err="1" smtClean="0"/>
              <a:t>tentang</a:t>
            </a:r>
            <a:r>
              <a:rPr lang="en-US" sz="2000" dirty="0" smtClean="0"/>
              <a:t> </a:t>
            </a:r>
            <a:r>
              <a:rPr lang="en-US" sz="2000" dirty="0" err="1" smtClean="0">
                <a:solidFill>
                  <a:srgbClr val="92D050"/>
                </a:solidFill>
              </a:rPr>
              <a:t>lowongan</a:t>
            </a:r>
            <a:r>
              <a:rPr lang="en-US" sz="2000" dirty="0" smtClean="0">
                <a:solidFill>
                  <a:srgbClr val="92D050"/>
                </a:solidFill>
              </a:rPr>
              <a:t> </a:t>
            </a:r>
            <a:r>
              <a:rPr lang="en-US" sz="2000" dirty="0" err="1" smtClean="0">
                <a:solidFill>
                  <a:srgbClr val="92D050"/>
                </a:solidFill>
              </a:rPr>
              <a:t>pekerjaan</a:t>
            </a:r>
            <a:r>
              <a:rPr lang="en-US" sz="2000" dirty="0" smtClean="0">
                <a:solidFill>
                  <a:srgbClr val="92D050"/>
                </a:solidFill>
              </a:rPr>
              <a:t> </a:t>
            </a:r>
            <a:r>
              <a:rPr lang="en-US" sz="2000" dirty="0" err="1" smtClean="0">
                <a:solidFill>
                  <a:srgbClr val="92D050"/>
                </a:solidFill>
              </a:rPr>
              <a:t>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tersedia</a:t>
            </a:r>
            <a:r>
              <a:rPr lang="en-US" sz="2000" dirty="0" smtClean="0"/>
              <a:t>, </a:t>
            </a:r>
            <a:r>
              <a:rPr lang="en-US" sz="2000" dirty="0" err="1" smtClean="0"/>
              <a:t>sedangkan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a:t> </a:t>
            </a:r>
            <a:r>
              <a:rPr lang="en-US" sz="2000" dirty="0" err="1" smtClean="0"/>
              <a:t>mencari</a:t>
            </a:r>
            <a:r>
              <a:rPr lang="en-US" sz="2000" dirty="0" smtClean="0"/>
              <a:t> </a:t>
            </a:r>
            <a:r>
              <a:rPr lang="en-US" sz="2000" dirty="0" err="1" smtClean="0"/>
              <a:t>tentang</a:t>
            </a:r>
            <a:r>
              <a:rPr lang="en-US" sz="2000" dirty="0" smtClean="0"/>
              <a:t> </a:t>
            </a:r>
            <a:r>
              <a:rPr lang="en-US" sz="2000" dirty="0" err="1" smtClean="0">
                <a:solidFill>
                  <a:srgbClr val="92D050"/>
                </a:solidFill>
              </a:rPr>
              <a:t>siapa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sudah</a:t>
            </a:r>
            <a:r>
              <a:rPr lang="en-US" sz="2000" dirty="0" smtClean="0">
                <a:solidFill>
                  <a:srgbClr val="92D050"/>
                </a:solidFill>
              </a:rPr>
              <a:t> </a:t>
            </a:r>
            <a:r>
              <a:rPr lang="en-US" sz="2000" dirty="0" err="1" smtClean="0">
                <a:solidFill>
                  <a:srgbClr val="92D050"/>
                </a:solidFill>
              </a:rPr>
              <a:t>mendaftar</a:t>
            </a:r>
            <a:r>
              <a:rPr lang="en-US" sz="2000" dirty="0" smtClean="0">
                <a:solidFill>
                  <a:srgbClr val="92D050"/>
                </a:solidFill>
              </a:rPr>
              <a:t> </a:t>
            </a:r>
            <a:r>
              <a:rPr lang="en-US" sz="2000" dirty="0" smtClean="0"/>
              <a:t>di </a:t>
            </a:r>
            <a:r>
              <a:rPr lang="en-US" sz="2000" dirty="0" err="1" smtClean="0"/>
              <a:t>suatu</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mampu</a:t>
            </a:r>
            <a:r>
              <a:rPr lang="en-US" sz="2000" dirty="0" smtClean="0"/>
              <a:t> </a:t>
            </a:r>
            <a:r>
              <a:rPr lang="en-US" sz="2000" b="1" dirty="0" err="1" smtClean="0">
                <a:solidFill>
                  <a:schemeClr val="accent2">
                    <a:lumMod val="75000"/>
                  </a:schemeClr>
                </a:solidFill>
              </a:rPr>
              <a:t>memproduksi</a:t>
            </a:r>
            <a:r>
              <a:rPr lang="en-US" sz="2000" b="1" dirty="0" smtClean="0">
                <a:solidFill>
                  <a:schemeClr val="accent2">
                    <a:lumMod val="75000"/>
                  </a:schemeClr>
                </a:solidFill>
              </a:rPr>
              <a:t> </a:t>
            </a:r>
            <a:r>
              <a:rPr lang="en-US" sz="2000" b="1" dirty="0" err="1" smtClean="0">
                <a:solidFill>
                  <a:schemeClr val="accent2">
                    <a:lumMod val="75000"/>
                  </a:schemeClr>
                </a:solidFill>
              </a:rPr>
              <a:t>laporan</a:t>
            </a:r>
            <a:r>
              <a:rPr lang="en-US" sz="2000" b="1" dirty="0" smtClean="0">
                <a:solidFill>
                  <a:schemeClr val="accent2">
                    <a:lumMod val="75000"/>
                  </a:schemeClr>
                </a:solidFill>
              </a:rPr>
              <a:t> </a:t>
            </a:r>
            <a:r>
              <a:rPr lang="en-US" sz="2000" dirty="0" err="1" smtClean="0"/>
              <a:t>dan</a:t>
            </a:r>
            <a:r>
              <a:rPr lang="en-US" sz="2000" dirty="0" smtClean="0"/>
              <a:t> </a:t>
            </a:r>
            <a:r>
              <a:rPr lang="en-US" sz="2000" dirty="0" err="1" smtClean="0"/>
              <a:t>statistik</a:t>
            </a:r>
            <a:r>
              <a:rPr lang="en-US" sz="2000" dirty="0" smtClean="0"/>
              <a:t> </a:t>
            </a:r>
            <a:r>
              <a:rPr lang="en-US" sz="2000" dirty="0" err="1" smtClean="0"/>
              <a:t>lengkap</a:t>
            </a:r>
            <a:r>
              <a:rPr lang="en-US" sz="2000" dirty="0" smtClean="0"/>
              <a:t> </a:t>
            </a:r>
            <a:r>
              <a:rPr lang="en-US" sz="2000" dirty="0" err="1" smtClean="0"/>
              <a:t>tentang</a:t>
            </a:r>
            <a:r>
              <a:rPr lang="en-US" sz="2000" dirty="0" smtClean="0"/>
              <a:t> </a:t>
            </a:r>
            <a:r>
              <a:rPr lang="en-US" sz="2000" dirty="0" err="1" smtClean="0">
                <a:solidFill>
                  <a:srgbClr val="FFC000"/>
                </a:solidFill>
              </a:rPr>
              <a:t>pencari</a:t>
            </a:r>
            <a:r>
              <a:rPr lang="en-US" sz="2000" dirty="0" smtClean="0">
                <a:solidFill>
                  <a:srgbClr val="FFC000"/>
                </a:solidFill>
              </a:rPr>
              <a:t> </a:t>
            </a:r>
            <a:r>
              <a:rPr lang="en-US" sz="2000" dirty="0" err="1" smtClean="0">
                <a:solidFill>
                  <a:srgbClr val="FFC000"/>
                </a:solidFill>
              </a:rPr>
              <a:t>kerja</a:t>
            </a:r>
            <a:r>
              <a:rPr lang="en-US" sz="2000" dirty="0" smtClean="0"/>
              <a:t>, </a:t>
            </a:r>
            <a:r>
              <a:rPr lang="en-US" sz="2000" dirty="0" err="1" smtClean="0">
                <a:solidFill>
                  <a:srgbClr val="FFC000"/>
                </a:solidFill>
              </a:rPr>
              <a:t>perusahaan</a:t>
            </a:r>
            <a:r>
              <a:rPr lang="en-US" sz="2000" dirty="0" smtClean="0"/>
              <a:t>, </a:t>
            </a:r>
            <a:r>
              <a:rPr lang="en-US" sz="2000" dirty="0" err="1" smtClean="0">
                <a:solidFill>
                  <a:srgbClr val="FFC000"/>
                </a:solidFill>
              </a:rPr>
              <a:t>jenis</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pekerjaan</a:t>
            </a:r>
            <a:r>
              <a:rPr lang="en-US" sz="2000" dirty="0" smtClean="0">
                <a:solidFill>
                  <a:srgbClr val="FFC000"/>
                </a:solidFill>
              </a:rPr>
              <a:t> </a:t>
            </a:r>
            <a:r>
              <a:rPr lang="en-US" sz="2000" dirty="0" err="1" smtClean="0"/>
              <a:t>dan</a:t>
            </a:r>
            <a:r>
              <a:rPr lang="en-US" sz="2000" dirty="0" smtClean="0"/>
              <a:t> </a:t>
            </a:r>
            <a:r>
              <a:rPr lang="en-US" sz="2000" dirty="0" err="1" smtClean="0">
                <a:solidFill>
                  <a:srgbClr val="FFC000"/>
                </a:solidFill>
              </a:rPr>
              <a:t>tren</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kerja</a:t>
            </a:r>
            <a:r>
              <a:rPr lang="en-US" sz="2000" dirty="0" smtClean="0">
                <a:solidFill>
                  <a:srgbClr val="FFC000"/>
                </a:solidFill>
              </a:rPr>
              <a:t> yang </a:t>
            </a:r>
            <a:r>
              <a:rPr lang="en-US" sz="2000" dirty="0" err="1" smtClean="0">
                <a:solidFill>
                  <a:srgbClr val="FFC000"/>
                </a:solidFill>
              </a:rPr>
              <a:t>sedang</a:t>
            </a:r>
            <a:r>
              <a:rPr lang="en-US" sz="2000" dirty="0" smtClean="0">
                <a:solidFill>
                  <a:srgbClr val="FFC000"/>
                </a:solidFill>
              </a:rPr>
              <a:t> </a:t>
            </a:r>
            <a:r>
              <a:rPr lang="en-US" sz="2000" dirty="0" err="1" smtClean="0">
                <a:solidFill>
                  <a:srgbClr val="FFC000"/>
                </a:solidFill>
              </a:rPr>
              <a:t>populer</a:t>
            </a:r>
            <a:endParaRPr lang="en-US" sz="2000" dirty="0" smtClean="0">
              <a:solidFill>
                <a:srgbClr val="FFC000"/>
              </a:solidFill>
            </a:endParaRPr>
          </a:p>
          <a:p>
            <a:r>
              <a:rPr lang="en-US" sz="2000" dirty="0" err="1" smtClean="0"/>
              <a:t>Laporan</a:t>
            </a:r>
            <a:r>
              <a:rPr lang="en-US" sz="2000" dirty="0" smtClean="0"/>
              <a:t> </a:t>
            </a:r>
            <a:r>
              <a:rPr lang="en-US" sz="2000" dirty="0" err="1" smtClean="0"/>
              <a:t>statistik</a:t>
            </a:r>
            <a:r>
              <a:rPr lang="en-US" sz="2000" dirty="0" smtClean="0"/>
              <a:t> </a:t>
            </a:r>
            <a:r>
              <a:rPr lang="en-US" sz="2000" dirty="0" err="1" smtClean="0"/>
              <a:t>akan</a:t>
            </a:r>
            <a:r>
              <a:rPr lang="en-US" sz="2000" dirty="0" smtClean="0"/>
              <a:t> </a:t>
            </a:r>
            <a:r>
              <a:rPr lang="en-US" sz="2000" dirty="0" err="1" smtClean="0"/>
              <a:t>disajikan</a:t>
            </a:r>
            <a:r>
              <a:rPr lang="en-US" sz="2000" dirty="0" smtClean="0"/>
              <a:t> </a:t>
            </a:r>
            <a:r>
              <a:rPr lang="en-US" sz="2000" dirty="0" err="1" smtClean="0"/>
              <a:t>dalam</a:t>
            </a:r>
            <a:r>
              <a:rPr lang="en-US" sz="2000" dirty="0" smtClean="0"/>
              <a:t> </a:t>
            </a:r>
            <a:r>
              <a:rPr lang="en-US" sz="2000" dirty="0" err="1" smtClean="0">
                <a:solidFill>
                  <a:srgbClr val="7030A0"/>
                </a:solidFill>
              </a:rPr>
              <a:t>bentuk</a:t>
            </a:r>
            <a:r>
              <a:rPr lang="en-US" sz="2000" dirty="0" smtClean="0">
                <a:solidFill>
                  <a:srgbClr val="7030A0"/>
                </a:solidFill>
              </a:rPr>
              <a:t> </a:t>
            </a:r>
            <a:r>
              <a:rPr lang="en-US" sz="2000" dirty="0" err="1" smtClean="0">
                <a:solidFill>
                  <a:srgbClr val="7030A0"/>
                </a:solidFill>
              </a:rPr>
              <a:t>infografik</a:t>
            </a:r>
            <a:r>
              <a:rPr lang="en-US" sz="2000" dirty="0" smtClean="0">
                <a:solidFill>
                  <a:srgbClr val="7030A0"/>
                </a:solidFill>
              </a:rPr>
              <a:t> </a:t>
            </a:r>
            <a:r>
              <a:rPr lang="en-US" sz="2000" dirty="0" err="1" smtClean="0"/>
              <a:t>dan</a:t>
            </a:r>
            <a:r>
              <a:rPr lang="en-US" sz="2000" dirty="0" smtClean="0"/>
              <a:t> </a:t>
            </a:r>
            <a:r>
              <a:rPr lang="en-US" sz="2000" dirty="0" err="1" smtClean="0"/>
              <a:t>juga</a:t>
            </a:r>
            <a:r>
              <a:rPr lang="en-US" sz="2000" dirty="0" smtClean="0"/>
              <a:t> </a:t>
            </a:r>
            <a:r>
              <a:rPr lang="en-US" sz="2000" dirty="0" err="1" smtClean="0">
                <a:solidFill>
                  <a:srgbClr val="7030A0"/>
                </a:solidFill>
              </a:rPr>
              <a:t>tersedia</a:t>
            </a:r>
            <a:r>
              <a:rPr lang="en-US" sz="2000" dirty="0" smtClean="0">
                <a:solidFill>
                  <a:srgbClr val="7030A0"/>
                </a:solidFill>
              </a:rPr>
              <a:t> </a:t>
            </a:r>
            <a:r>
              <a:rPr lang="en-US" sz="2000" dirty="0" err="1" smtClean="0">
                <a:solidFill>
                  <a:srgbClr val="7030A0"/>
                </a:solidFill>
              </a:rPr>
              <a:t>dalam</a:t>
            </a:r>
            <a:r>
              <a:rPr lang="en-US" sz="2000" dirty="0" smtClean="0">
                <a:solidFill>
                  <a:srgbClr val="7030A0"/>
                </a:solidFill>
              </a:rPr>
              <a:t> </a:t>
            </a:r>
            <a:r>
              <a:rPr lang="en-US" sz="2000" dirty="0" err="1" smtClean="0">
                <a:solidFill>
                  <a:srgbClr val="7030A0"/>
                </a:solidFill>
              </a:rPr>
              <a:t>bentuk</a:t>
            </a:r>
            <a:r>
              <a:rPr lang="en-US" sz="2000" dirty="0" smtClean="0">
                <a:solidFill>
                  <a:srgbClr val="7030A0"/>
                </a:solidFill>
              </a:rPr>
              <a:t> file pdf yang </a:t>
            </a:r>
            <a:r>
              <a:rPr lang="en-US" sz="2000" dirty="0" err="1" smtClean="0">
                <a:solidFill>
                  <a:srgbClr val="7030A0"/>
                </a:solidFill>
              </a:rPr>
              <a:t>bisa</a:t>
            </a:r>
            <a:r>
              <a:rPr lang="en-US" sz="2000" dirty="0" smtClean="0">
                <a:solidFill>
                  <a:srgbClr val="7030A0"/>
                </a:solidFill>
              </a:rPr>
              <a:t> </a:t>
            </a:r>
            <a:r>
              <a:rPr lang="en-US" sz="2000" dirty="0" err="1" smtClean="0">
                <a:solidFill>
                  <a:srgbClr val="7030A0"/>
                </a:solidFill>
              </a:rPr>
              <a:t>didownload</a:t>
            </a:r>
            <a:endParaRPr lang="en-US" sz="2000" dirty="0" smtClean="0">
              <a:solidFill>
                <a:srgbClr val="7030A0"/>
              </a:solidFill>
            </a:endParaRPr>
          </a:p>
          <a:p>
            <a:r>
              <a:rPr lang="en-US" sz="2000" dirty="0" err="1" smtClean="0"/>
              <a:t>Sistem</a:t>
            </a:r>
            <a:r>
              <a:rPr lang="en-US" sz="2000" dirty="0" smtClean="0"/>
              <a:t> </a:t>
            </a:r>
            <a:r>
              <a:rPr lang="en-US" sz="2000" dirty="0" err="1" smtClean="0"/>
              <a:t>akan</a:t>
            </a:r>
            <a:r>
              <a:rPr lang="en-US" sz="2000" dirty="0" smtClean="0"/>
              <a:t> </a:t>
            </a:r>
            <a:r>
              <a:rPr lang="en-US" sz="2000" dirty="0" err="1" smtClean="0"/>
              <a:t>dikembangkan</a:t>
            </a:r>
            <a:r>
              <a:rPr lang="en-US" sz="2000" dirty="0" smtClean="0"/>
              <a:t> </a:t>
            </a:r>
            <a:r>
              <a:rPr lang="en-US" sz="2000" dirty="0" err="1" smtClean="0"/>
              <a:t>dengan</a:t>
            </a:r>
            <a:r>
              <a:rPr lang="en-US" sz="2000" dirty="0" smtClean="0"/>
              <a:t> </a:t>
            </a:r>
            <a:r>
              <a:rPr lang="en-US" sz="2000" dirty="0" err="1" smtClean="0"/>
              <a:t>menggunakan</a:t>
            </a:r>
            <a:r>
              <a:rPr lang="en-US" sz="2000" dirty="0" smtClean="0"/>
              <a:t> </a:t>
            </a:r>
            <a:r>
              <a:rPr lang="en-US" sz="2000" dirty="0" err="1" smtClean="0"/>
              <a:t>bahasa</a:t>
            </a:r>
            <a:r>
              <a:rPr lang="en-US" sz="2000" dirty="0" smtClean="0"/>
              <a:t> </a:t>
            </a:r>
            <a:r>
              <a:rPr lang="en-US" sz="2000" dirty="0" err="1" smtClean="0"/>
              <a:t>pemrograman</a:t>
            </a:r>
            <a:r>
              <a:rPr lang="en-US" sz="2000" dirty="0" smtClean="0"/>
              <a:t> </a:t>
            </a:r>
            <a:r>
              <a:rPr lang="en-US" sz="2000" dirty="0" smtClean="0">
                <a:solidFill>
                  <a:srgbClr val="FF0000"/>
                </a:solidFill>
              </a:rPr>
              <a:t>Java</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146</a:t>
            </a:fld>
            <a:endParaRPr lang="en-US">
              <a:solidFill>
                <a:prstClr val="black">
                  <a:tint val="75000"/>
                </a:prstClr>
              </a:solidFill>
            </a:endParaRPr>
          </a:p>
        </p:txBody>
      </p:sp>
    </p:spTree>
    <p:extLst>
      <p:ext uri="{BB962C8B-B14F-4D97-AF65-F5344CB8AC3E}">
        <p14:creationId xmlns:p14="http://schemas.microsoft.com/office/powerpoint/2010/main" val="1563256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
        <p:nvSpPr>
          <p:cNvPr id="4" name="Content Placeholder 3"/>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147</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2990171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TUFP</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148</a:t>
            </a:fld>
            <a:endParaRPr lang="en-US" dirty="0">
              <a:solidFill>
                <a:prstClr val="black">
                  <a:tint val="75000"/>
                </a:prstClr>
              </a:solidFill>
            </a:endParaRPr>
          </a:p>
        </p:txBody>
      </p:sp>
      <p:graphicFrame>
        <p:nvGraphicFramePr>
          <p:cNvPr id="5" name="Table 4"/>
          <p:cNvGraphicFramePr>
            <a:graphicFrameLocks noGrp="1"/>
          </p:cNvGraphicFramePr>
          <p:nvPr>
            <p:extLst/>
          </p:nvPr>
        </p:nvGraphicFramePr>
        <p:xfrm>
          <a:off x="628650" y="1219200"/>
          <a:ext cx="7372352" cy="4609086"/>
        </p:xfrm>
        <a:graphic>
          <a:graphicData uri="http://schemas.openxmlformats.org/drawingml/2006/table">
            <a:tbl>
              <a:tblPr firstRow="1" bandRow="1">
                <a:tableStyleId>{073A0DAA-6AF3-43AB-8588-CEC1D06C72B9}</a:tableStyleId>
              </a:tblPr>
              <a:tblGrid>
                <a:gridCol w="2952750"/>
                <a:gridCol w="1447800"/>
                <a:gridCol w="1447800"/>
                <a:gridCol w="1524002"/>
              </a:tblGrid>
              <a:tr h="542035">
                <a:tc>
                  <a:txBody>
                    <a:bodyPr/>
                    <a:lstStyle/>
                    <a:p>
                      <a:endParaRPr lang="id-ID" sz="3200" dirty="0"/>
                    </a:p>
                  </a:txBody>
                  <a:tcPr/>
                </a:tc>
                <a:tc>
                  <a:txBody>
                    <a:bodyPr/>
                    <a:lstStyle/>
                    <a:p>
                      <a:r>
                        <a:rPr lang="en-US" sz="2800" dirty="0" err="1" smtClean="0"/>
                        <a:t>Fungsi</a:t>
                      </a:r>
                      <a:endParaRPr lang="id-ID" sz="2800" dirty="0"/>
                    </a:p>
                  </a:txBody>
                  <a:tcPr/>
                </a:tc>
                <a:tc>
                  <a:txBody>
                    <a:bodyPr/>
                    <a:lstStyle/>
                    <a:p>
                      <a:r>
                        <a:rPr lang="en-US" sz="2800" dirty="0" err="1" smtClean="0"/>
                        <a:t>Bobot</a:t>
                      </a:r>
                      <a:endParaRPr lang="id-ID" sz="2800" dirty="0"/>
                    </a:p>
                  </a:txBody>
                  <a:tcPr/>
                </a:tc>
                <a:tc>
                  <a:txBody>
                    <a:bodyPr/>
                    <a:lstStyle/>
                    <a:p>
                      <a:r>
                        <a:rPr lang="en-US" sz="2800" dirty="0" smtClean="0"/>
                        <a:t>Total</a:t>
                      </a:r>
                      <a:endParaRPr lang="id-ID" sz="2800" dirty="0"/>
                    </a:p>
                  </a:txBody>
                  <a:tcPr/>
                </a:tc>
              </a:tr>
              <a:tr h="540786">
                <a:tc>
                  <a:txBody>
                    <a:bodyPr/>
                    <a:lstStyle/>
                    <a:p>
                      <a:r>
                        <a:rPr lang="en-US" sz="2800" dirty="0" smtClean="0"/>
                        <a:t>Input</a:t>
                      </a:r>
                      <a:endParaRPr lang="id-ID" sz="2800" dirty="0"/>
                    </a:p>
                  </a:txBody>
                  <a:tcPr/>
                </a:tc>
                <a:tc>
                  <a:txBody>
                    <a:bodyPr/>
                    <a:lstStyle/>
                    <a:p>
                      <a:r>
                        <a:rPr lang="en-US" sz="2800" dirty="0" smtClean="0"/>
                        <a:t>3</a:t>
                      </a:r>
                      <a:endParaRPr lang="id-ID" sz="2800" dirty="0"/>
                    </a:p>
                  </a:txBody>
                  <a:tcPr/>
                </a:tc>
                <a:tc>
                  <a:txBody>
                    <a:bodyPr/>
                    <a:lstStyle/>
                    <a:p>
                      <a:r>
                        <a:rPr lang="en-US" sz="2800" dirty="0" smtClean="0"/>
                        <a:t>3</a:t>
                      </a:r>
                      <a:endParaRPr lang="id-ID" sz="2800" dirty="0"/>
                    </a:p>
                  </a:txBody>
                  <a:tcPr/>
                </a:tc>
                <a:tc>
                  <a:txBody>
                    <a:bodyPr/>
                    <a:lstStyle/>
                    <a:p>
                      <a:r>
                        <a:rPr lang="en-US" sz="2800" dirty="0" smtClean="0"/>
                        <a:t>9</a:t>
                      </a:r>
                      <a:endParaRPr lang="id-ID" sz="2800" dirty="0"/>
                    </a:p>
                  </a:txBody>
                  <a:tcPr/>
                </a:tc>
              </a:tr>
              <a:tr h="540786">
                <a:tc>
                  <a:txBody>
                    <a:bodyPr/>
                    <a:lstStyle/>
                    <a:p>
                      <a:r>
                        <a:rPr lang="en-US" sz="2800" dirty="0" smtClean="0"/>
                        <a:t>Output</a:t>
                      </a:r>
                      <a:endParaRPr lang="id-ID" sz="2800" dirty="0"/>
                    </a:p>
                  </a:txBody>
                  <a:tcPr/>
                </a:tc>
                <a:tc>
                  <a:txBody>
                    <a:bodyPr/>
                    <a:lstStyle/>
                    <a:p>
                      <a:r>
                        <a:rPr lang="en-US" sz="2800" dirty="0" smtClean="0"/>
                        <a:t>4</a:t>
                      </a:r>
                      <a:endParaRPr lang="id-ID" sz="2800" dirty="0"/>
                    </a:p>
                  </a:txBody>
                  <a:tcPr/>
                </a:tc>
                <a:tc>
                  <a:txBody>
                    <a:bodyPr/>
                    <a:lstStyle/>
                    <a:p>
                      <a:r>
                        <a:rPr lang="en-US" sz="2800" dirty="0" smtClean="0"/>
                        <a:t>4</a:t>
                      </a:r>
                      <a:endParaRPr lang="id-ID" sz="2800" dirty="0"/>
                    </a:p>
                  </a:txBody>
                  <a:tcPr/>
                </a:tc>
                <a:tc>
                  <a:txBody>
                    <a:bodyPr/>
                    <a:lstStyle/>
                    <a:p>
                      <a:r>
                        <a:rPr lang="en-US" sz="2800" dirty="0" smtClean="0"/>
                        <a:t>16</a:t>
                      </a:r>
                      <a:endParaRPr lang="id-ID" sz="2800" dirty="0"/>
                    </a:p>
                  </a:txBody>
                  <a:tcPr/>
                </a:tc>
              </a:tr>
              <a:tr h="540786">
                <a:tc>
                  <a:txBody>
                    <a:bodyPr/>
                    <a:lstStyle/>
                    <a:p>
                      <a:r>
                        <a:rPr lang="en-US" sz="2800" dirty="0" smtClean="0"/>
                        <a:t>Queries</a:t>
                      </a:r>
                      <a:endParaRPr lang="id-ID" sz="2800" dirty="0"/>
                    </a:p>
                  </a:txBody>
                  <a:tcPr/>
                </a:tc>
                <a:tc>
                  <a:txBody>
                    <a:bodyPr/>
                    <a:lstStyle/>
                    <a:p>
                      <a:r>
                        <a:rPr lang="en-US" sz="2800" dirty="0" smtClean="0"/>
                        <a:t>2</a:t>
                      </a:r>
                      <a:endParaRPr lang="id-ID" sz="2800" dirty="0"/>
                    </a:p>
                  </a:txBody>
                  <a:tcPr/>
                </a:tc>
                <a:tc>
                  <a:txBody>
                    <a:bodyPr/>
                    <a:lstStyle/>
                    <a:p>
                      <a:r>
                        <a:rPr lang="en-US" sz="2800" dirty="0" smtClean="0"/>
                        <a:t>3</a:t>
                      </a:r>
                      <a:endParaRPr lang="id-ID" sz="2800" dirty="0"/>
                    </a:p>
                  </a:txBody>
                  <a:tcPr/>
                </a:tc>
                <a:tc>
                  <a:txBody>
                    <a:bodyPr/>
                    <a:lstStyle/>
                    <a:p>
                      <a:r>
                        <a:rPr lang="en-US" sz="2800" dirty="0" smtClean="0"/>
                        <a:t>6</a:t>
                      </a:r>
                      <a:endParaRPr lang="id-ID" sz="2800" dirty="0"/>
                    </a:p>
                  </a:txBody>
                  <a:tcPr/>
                </a:tc>
              </a:tr>
              <a:tr h="540786">
                <a:tc>
                  <a:txBody>
                    <a:bodyPr/>
                    <a:lstStyle/>
                    <a:p>
                      <a:r>
                        <a:rPr lang="en-US" sz="2800" dirty="0" smtClean="0"/>
                        <a:t>File</a:t>
                      </a:r>
                      <a:endParaRPr lang="id-ID" sz="2800" dirty="0"/>
                    </a:p>
                  </a:txBody>
                  <a:tcPr/>
                </a:tc>
                <a:tc>
                  <a:txBody>
                    <a:bodyPr/>
                    <a:lstStyle/>
                    <a:p>
                      <a:r>
                        <a:rPr lang="en-US" sz="2800" dirty="0" smtClean="0"/>
                        <a:t>2</a:t>
                      </a:r>
                      <a:endParaRPr lang="id-ID" sz="2800" dirty="0"/>
                    </a:p>
                  </a:txBody>
                  <a:tcPr/>
                </a:tc>
                <a:tc>
                  <a:txBody>
                    <a:bodyPr/>
                    <a:lstStyle/>
                    <a:p>
                      <a:r>
                        <a:rPr lang="en-US" sz="2800" dirty="0" smtClean="0"/>
                        <a:t>7</a:t>
                      </a:r>
                      <a:endParaRPr lang="id-ID" sz="2800" dirty="0"/>
                    </a:p>
                  </a:txBody>
                  <a:tcPr/>
                </a:tc>
                <a:tc>
                  <a:txBody>
                    <a:bodyPr/>
                    <a:lstStyle/>
                    <a:p>
                      <a:r>
                        <a:rPr lang="en-US" sz="2800" dirty="0" smtClean="0"/>
                        <a:t>14</a:t>
                      </a:r>
                      <a:endParaRPr lang="id-ID" sz="2800" dirty="0"/>
                    </a:p>
                  </a:txBody>
                  <a:tcPr/>
                </a:tc>
              </a:tr>
              <a:tr h="933411">
                <a:tc>
                  <a:txBody>
                    <a:bodyPr/>
                    <a:lstStyle/>
                    <a:p>
                      <a:r>
                        <a:rPr lang="en-US" sz="2800" dirty="0" smtClean="0"/>
                        <a:t>Program Interface</a:t>
                      </a:r>
                      <a:endParaRPr lang="id-ID" sz="2800" dirty="0"/>
                    </a:p>
                  </a:txBody>
                  <a:tcPr/>
                </a:tc>
                <a:tc>
                  <a:txBody>
                    <a:bodyPr/>
                    <a:lstStyle/>
                    <a:p>
                      <a:r>
                        <a:rPr lang="en-US" sz="2800" dirty="0" smtClean="0"/>
                        <a:t>5</a:t>
                      </a:r>
                      <a:endParaRPr lang="id-ID" sz="2800" dirty="0"/>
                    </a:p>
                  </a:txBody>
                  <a:tcPr/>
                </a:tc>
                <a:tc>
                  <a:txBody>
                    <a:bodyPr/>
                    <a:lstStyle/>
                    <a:p>
                      <a:r>
                        <a:rPr lang="en-US" sz="2800" dirty="0" smtClean="0"/>
                        <a:t>5</a:t>
                      </a:r>
                      <a:endParaRPr lang="id-ID" sz="2800" dirty="0"/>
                    </a:p>
                  </a:txBody>
                  <a:tcPr/>
                </a:tc>
                <a:tc>
                  <a:txBody>
                    <a:bodyPr/>
                    <a:lstStyle/>
                    <a:p>
                      <a:r>
                        <a:rPr lang="en-US" sz="2800" dirty="0" smtClean="0"/>
                        <a:t>25</a:t>
                      </a:r>
                      <a:endParaRPr lang="id-ID" sz="2800" dirty="0"/>
                    </a:p>
                  </a:txBody>
                  <a:tcPr/>
                </a:tc>
              </a:tr>
              <a:tr h="933411">
                <a:tc gridSpan="3">
                  <a:txBody>
                    <a:bodyPr/>
                    <a:lstStyle/>
                    <a:p>
                      <a:r>
                        <a:rPr lang="en-US" sz="2800" dirty="0" smtClean="0"/>
                        <a:t>TUFP</a:t>
                      </a:r>
                      <a:endParaRPr lang="id-ID" sz="2800" dirty="0"/>
                    </a:p>
                  </a:txBody>
                  <a:tcPr/>
                </a:tc>
                <a:tc hMerge="1">
                  <a:txBody>
                    <a:bodyPr/>
                    <a:lstStyle/>
                    <a:p>
                      <a:endParaRPr lang="id-ID" sz="3200" dirty="0"/>
                    </a:p>
                  </a:txBody>
                  <a:tcPr/>
                </a:tc>
                <a:tc hMerge="1">
                  <a:txBody>
                    <a:bodyPr/>
                    <a:lstStyle/>
                    <a:p>
                      <a:endParaRPr lang="id-ID" sz="3200" dirty="0"/>
                    </a:p>
                  </a:txBody>
                  <a:tcPr/>
                </a:tc>
                <a:tc>
                  <a:txBody>
                    <a:bodyPr/>
                    <a:lstStyle/>
                    <a:p>
                      <a:r>
                        <a:rPr lang="en-US" sz="2800" b="1" dirty="0" smtClean="0">
                          <a:solidFill>
                            <a:srgbClr val="FF0000"/>
                          </a:solidFill>
                        </a:rPr>
                        <a:t>70</a:t>
                      </a:r>
                      <a:endParaRPr lang="id-ID" sz="2800" b="1" dirty="0">
                        <a:solidFill>
                          <a:srgbClr val="FF0000"/>
                        </a:solidFill>
                      </a:endParaRPr>
                    </a:p>
                  </a:txBody>
                  <a:tcPr/>
                </a:tc>
              </a:tr>
            </a:tbl>
          </a:graphicData>
        </a:graphic>
      </p:graphicFrame>
    </p:spTree>
    <p:extLst>
      <p:ext uri="{BB962C8B-B14F-4D97-AF65-F5344CB8AC3E}">
        <p14:creationId xmlns:p14="http://schemas.microsoft.com/office/powerpoint/2010/main" val="227271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Complexity</a:t>
            </a:r>
            <a:endParaRPr lang="id-ID" dirty="0"/>
          </a:p>
        </p:txBody>
      </p:sp>
      <p:sp>
        <p:nvSpPr>
          <p:cNvPr id="3" name="Content Placeholder 2"/>
          <p:cNvSpPr>
            <a:spLocks noGrp="1"/>
          </p:cNvSpPr>
          <p:nvPr>
            <p:ph idx="1"/>
          </p:nvPr>
        </p:nvSpPr>
        <p:spPr/>
        <p:txBody>
          <a:bodyPr>
            <a:normAutofit fontScale="62500" lnSpcReduction="20000"/>
          </a:bodyPr>
          <a:lstStyle/>
          <a:p>
            <a:r>
              <a:rPr lang="en-US" dirty="0"/>
              <a:t>Data </a:t>
            </a:r>
            <a:r>
              <a:rPr lang="en-US" dirty="0" smtClean="0"/>
              <a:t>Communications		1</a:t>
            </a:r>
            <a:r>
              <a:rPr lang="en-US" dirty="0"/>
              <a:t>				</a:t>
            </a:r>
            <a:endParaRPr lang="en-US" dirty="0" smtClean="0"/>
          </a:p>
          <a:p>
            <a:r>
              <a:rPr lang="en-US" dirty="0" smtClean="0"/>
              <a:t>Heavy Use Configuration	0				</a:t>
            </a:r>
          </a:p>
          <a:p>
            <a:r>
              <a:rPr lang="en-US" dirty="0" smtClean="0"/>
              <a:t>Transaction </a:t>
            </a:r>
            <a:r>
              <a:rPr lang="en-US" dirty="0"/>
              <a:t>Rate		</a:t>
            </a:r>
            <a:r>
              <a:rPr lang="en-US" dirty="0" smtClean="0"/>
              <a:t>0</a:t>
            </a:r>
            <a:r>
              <a:rPr lang="en-US" dirty="0"/>
              <a:t>		    	</a:t>
            </a:r>
          </a:p>
          <a:p>
            <a:r>
              <a:rPr lang="en-US" dirty="0"/>
              <a:t>End-User efficiency		</a:t>
            </a:r>
            <a:r>
              <a:rPr lang="en-US" dirty="0" smtClean="0"/>
              <a:t>0</a:t>
            </a:r>
            <a:r>
              <a:rPr lang="en-US" dirty="0"/>
              <a:t>			</a:t>
            </a:r>
          </a:p>
          <a:p>
            <a:r>
              <a:rPr lang="en-US" dirty="0"/>
              <a:t>Complex Processing		</a:t>
            </a:r>
            <a:r>
              <a:rPr lang="en-US" dirty="0" smtClean="0"/>
              <a:t>0</a:t>
            </a:r>
            <a:r>
              <a:rPr lang="en-US" dirty="0"/>
              <a:t>			</a:t>
            </a:r>
          </a:p>
          <a:p>
            <a:r>
              <a:rPr lang="en-US" dirty="0"/>
              <a:t>Installation Ease		</a:t>
            </a:r>
            <a:r>
              <a:rPr lang="en-US" dirty="0" smtClean="0"/>
              <a:t>0</a:t>
            </a:r>
            <a:r>
              <a:rPr lang="en-US" dirty="0"/>
              <a:t>			</a:t>
            </a:r>
            <a:endParaRPr lang="en-US" dirty="0" smtClean="0"/>
          </a:p>
          <a:p>
            <a:r>
              <a:rPr lang="en-US" dirty="0" smtClean="0"/>
              <a:t>Multiple sites			0		</a:t>
            </a:r>
          </a:p>
          <a:p>
            <a:r>
              <a:rPr lang="en-US" dirty="0" smtClean="0"/>
              <a:t>Performance</a:t>
            </a:r>
            <a:r>
              <a:rPr lang="en-US" dirty="0"/>
              <a:t>			0		</a:t>
            </a:r>
          </a:p>
          <a:p>
            <a:r>
              <a:rPr lang="en-US" dirty="0"/>
              <a:t>Distributed functions		0		</a:t>
            </a:r>
          </a:p>
          <a:p>
            <a:r>
              <a:rPr lang="en-US" dirty="0"/>
              <a:t>On-line data entry		2			</a:t>
            </a:r>
            <a:endParaRPr lang="en-US" dirty="0" smtClean="0"/>
          </a:p>
          <a:p>
            <a:r>
              <a:rPr lang="en-US" dirty="0" smtClean="0"/>
              <a:t>On-line update			2		</a:t>
            </a:r>
          </a:p>
          <a:p>
            <a:r>
              <a:rPr lang="en-US" dirty="0" smtClean="0"/>
              <a:t>Reusability</a:t>
            </a:r>
            <a:r>
              <a:rPr lang="en-US" dirty="0"/>
              <a:t>			</a:t>
            </a:r>
            <a:r>
              <a:rPr lang="en-US" dirty="0" smtClean="0"/>
              <a:t>0</a:t>
            </a:r>
            <a:r>
              <a:rPr lang="en-US" dirty="0"/>
              <a:t>		</a:t>
            </a:r>
          </a:p>
          <a:p>
            <a:r>
              <a:rPr lang="en-US" dirty="0"/>
              <a:t>Operational Ease		</a:t>
            </a:r>
            <a:r>
              <a:rPr lang="en-US" dirty="0" smtClean="0"/>
              <a:t>1</a:t>
            </a:r>
            <a:r>
              <a:rPr lang="en-US" dirty="0"/>
              <a:t>			</a:t>
            </a:r>
          </a:p>
          <a:p>
            <a:r>
              <a:rPr lang="en-US" dirty="0" smtClean="0"/>
              <a:t>Extensibility			0</a:t>
            </a:r>
          </a:p>
          <a:p>
            <a:pPr marL="0" indent="0">
              <a:buNone/>
            </a:pPr>
            <a:r>
              <a:rPr lang="en-US" sz="4000" b="1" dirty="0" smtClean="0">
                <a:solidFill>
                  <a:srgbClr val="00B050"/>
                </a:solidFill>
              </a:rPr>
              <a:t>TOTAL				6</a:t>
            </a:r>
            <a:endParaRPr lang="id-ID" sz="4000" b="1" dirty="0">
              <a:solidFill>
                <a:srgbClr val="00B050"/>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149</a:t>
            </a:fld>
            <a:endParaRPr lang="en-US">
              <a:solidFill>
                <a:prstClr val="black">
                  <a:tint val="75000"/>
                </a:prstClr>
              </a:solidFill>
            </a:endParaRPr>
          </a:p>
        </p:txBody>
      </p:sp>
    </p:spTree>
    <p:extLst>
      <p:ext uri="{BB962C8B-B14F-4D97-AF65-F5344CB8AC3E}">
        <p14:creationId xmlns:p14="http://schemas.microsoft.com/office/powerpoint/2010/main" val="1334734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Jenis</a:t>
            </a:r>
            <a:r>
              <a:rPr lang="en-US" dirty="0"/>
              <a:t> </a:t>
            </a:r>
            <a:r>
              <a:rPr lang="id-ID" altLang="ja-JP" dirty="0"/>
              <a:t>Software </a:t>
            </a:r>
            <a:r>
              <a:rPr lang="id-ID" altLang="ja-JP" dirty="0" smtClean="0"/>
              <a:t>(</a:t>
            </a:r>
            <a:r>
              <a:rPr lang="en-US" altLang="ja-JP" dirty="0" smtClean="0">
                <a:solidFill>
                  <a:srgbClr val="C00000"/>
                </a:solidFill>
              </a:rPr>
              <a:t>Domain</a:t>
            </a:r>
            <a:r>
              <a:rPr lang="id-ID" altLang="ja-JP" dirty="0" smtClean="0"/>
              <a:t>)</a:t>
            </a:r>
            <a:endParaRPr lang="id-ID" dirty="0"/>
          </a:p>
        </p:txBody>
      </p:sp>
      <p:sp>
        <p:nvSpPr>
          <p:cNvPr id="3" name="Content Placeholder 2"/>
          <p:cNvSpPr>
            <a:spLocks noGrp="1"/>
          </p:cNvSpPr>
          <p:nvPr>
            <p:ph idx="1"/>
          </p:nvPr>
        </p:nvSpPr>
        <p:spPr/>
        <p:txBody>
          <a:bodyPr/>
          <a:lstStyle/>
          <a:p>
            <a:pPr marL="514350" indent="-514350">
              <a:buFont typeface="+mj-lt"/>
              <a:buAutoNum type="arabicPeriod"/>
              <a:defRPr/>
            </a:pPr>
            <a:r>
              <a:rPr lang="id-ID" altLang="ja-JP" sz="3200" dirty="0"/>
              <a:t>System </a:t>
            </a:r>
            <a:r>
              <a:rPr lang="id-ID" altLang="ja-JP" sz="3200" dirty="0" err="1"/>
              <a:t>software</a:t>
            </a:r>
            <a:endParaRPr lang="id-ID" altLang="ja-JP" sz="3200" dirty="0"/>
          </a:p>
          <a:p>
            <a:pPr marL="514350" indent="-514350">
              <a:buFont typeface="+mj-lt"/>
              <a:buAutoNum type="arabicPeriod"/>
              <a:defRPr/>
            </a:pPr>
            <a:r>
              <a:rPr lang="id-ID" altLang="ja-JP" sz="3200" dirty="0" err="1"/>
              <a:t>Application</a:t>
            </a:r>
            <a:r>
              <a:rPr lang="id-ID" altLang="ja-JP" sz="3200" dirty="0"/>
              <a:t> </a:t>
            </a:r>
            <a:r>
              <a:rPr lang="id-ID" altLang="ja-JP" sz="3200" dirty="0" err="1"/>
              <a:t>software</a:t>
            </a:r>
            <a:endParaRPr lang="id-ID" altLang="ja-JP" sz="3200" dirty="0"/>
          </a:p>
          <a:p>
            <a:pPr marL="514350" indent="-514350">
              <a:buFont typeface="+mj-lt"/>
              <a:buAutoNum type="arabicPeriod"/>
              <a:defRPr/>
            </a:pPr>
            <a:r>
              <a:rPr lang="id-ID" altLang="ja-JP" sz="3200" dirty="0" err="1" smtClean="0"/>
              <a:t>Engineering</a:t>
            </a:r>
            <a:r>
              <a:rPr lang="id-ID" altLang="ja-JP" sz="3200" dirty="0" smtClean="0"/>
              <a:t>/</a:t>
            </a:r>
            <a:r>
              <a:rPr lang="id-ID" altLang="ja-JP" sz="3200" dirty="0" err="1" smtClean="0"/>
              <a:t>scientific</a:t>
            </a:r>
            <a:r>
              <a:rPr lang="id-ID" altLang="ja-JP" sz="3200" dirty="0" smtClean="0"/>
              <a:t> </a:t>
            </a:r>
            <a:r>
              <a:rPr lang="id-ID" altLang="ja-JP" sz="3200" dirty="0" err="1"/>
              <a:t>software</a:t>
            </a:r>
            <a:endParaRPr lang="id-ID" altLang="ja-JP" sz="3200" dirty="0"/>
          </a:p>
          <a:p>
            <a:pPr marL="514350" indent="-514350">
              <a:buFont typeface="+mj-lt"/>
              <a:buAutoNum type="arabicPeriod"/>
              <a:defRPr/>
            </a:pPr>
            <a:r>
              <a:rPr lang="id-ID" altLang="ja-JP" sz="3200" dirty="0" err="1"/>
              <a:t>Embedded</a:t>
            </a:r>
            <a:r>
              <a:rPr lang="id-ID" altLang="ja-JP" sz="3200" dirty="0"/>
              <a:t> </a:t>
            </a:r>
            <a:r>
              <a:rPr lang="id-ID" altLang="ja-JP" sz="3200" dirty="0" err="1"/>
              <a:t>software</a:t>
            </a:r>
            <a:endParaRPr lang="id-ID" altLang="ja-JP" sz="3200" dirty="0"/>
          </a:p>
          <a:p>
            <a:pPr marL="514350" indent="-514350">
              <a:buFont typeface="+mj-lt"/>
              <a:buAutoNum type="arabicPeriod"/>
              <a:defRPr/>
            </a:pPr>
            <a:r>
              <a:rPr lang="id-ID" altLang="ja-JP" sz="3200" dirty="0" err="1"/>
              <a:t>Product</a:t>
            </a:r>
            <a:r>
              <a:rPr lang="id-ID" altLang="ja-JP" sz="3200" dirty="0"/>
              <a:t> </a:t>
            </a:r>
            <a:r>
              <a:rPr lang="id-ID" altLang="ja-JP" sz="3200" dirty="0" err="1"/>
              <a:t>line</a:t>
            </a:r>
            <a:r>
              <a:rPr lang="id-ID" altLang="ja-JP" sz="3200" dirty="0"/>
              <a:t> </a:t>
            </a:r>
            <a:r>
              <a:rPr lang="id-ID" altLang="ja-JP" sz="3200" dirty="0" err="1"/>
              <a:t>software</a:t>
            </a:r>
            <a:endParaRPr lang="id-ID" altLang="ja-JP" sz="3200" dirty="0"/>
          </a:p>
          <a:p>
            <a:pPr marL="514350" indent="-514350">
              <a:buFont typeface="+mj-lt"/>
              <a:buAutoNum type="arabicPeriod"/>
              <a:defRPr/>
            </a:pPr>
            <a:r>
              <a:rPr lang="id-ID" altLang="ja-JP" sz="3200" dirty="0" err="1"/>
              <a:t>Web</a:t>
            </a:r>
            <a:r>
              <a:rPr lang="id-ID" altLang="ja-JP" sz="3200" dirty="0"/>
              <a:t> </a:t>
            </a:r>
            <a:r>
              <a:rPr lang="id-ID" altLang="ja-JP" sz="3200" dirty="0" err="1"/>
              <a:t>applications</a:t>
            </a:r>
            <a:endParaRPr lang="id-ID" altLang="ja-JP" sz="3200" dirty="0"/>
          </a:p>
          <a:p>
            <a:pPr marL="514350" indent="-514350">
              <a:buFont typeface="+mj-lt"/>
              <a:buAutoNum type="arabicPeriod"/>
              <a:defRPr/>
            </a:pPr>
            <a:r>
              <a:rPr lang="id-ID" altLang="ja-JP" sz="3200" dirty="0" err="1"/>
              <a:t>Artificial</a:t>
            </a:r>
            <a:r>
              <a:rPr lang="id-ID" altLang="ja-JP" sz="3200" dirty="0"/>
              <a:t> </a:t>
            </a:r>
            <a:r>
              <a:rPr lang="id-ID" altLang="ja-JP" sz="3200" dirty="0" err="1"/>
              <a:t>intelligence</a:t>
            </a:r>
            <a:r>
              <a:rPr lang="id-ID" altLang="ja-JP" sz="3200" dirty="0"/>
              <a:t> </a:t>
            </a:r>
            <a:r>
              <a:rPr lang="id-ID" altLang="ja-JP" sz="3200" dirty="0" err="1"/>
              <a:t>software</a:t>
            </a:r>
            <a:r>
              <a:rPr lang="id-ID" altLang="ja-JP" sz="3200" dirty="0"/>
              <a:t> </a:t>
            </a:r>
          </a:p>
          <a:p>
            <a:pPr>
              <a:defRPr/>
            </a:pPr>
            <a:endParaRPr lang="en-US" dirty="0">
              <a:solidFill>
                <a:srgbClr val="CC0000"/>
              </a:solidFill>
            </a:endParaRPr>
          </a:p>
          <a:p>
            <a:endParaRPr lang="id-ID" dirty="0"/>
          </a:p>
        </p:txBody>
      </p:sp>
      <p:sp>
        <p:nvSpPr>
          <p:cNvPr id="5" name="Text Box 13"/>
          <p:cNvSpPr txBox="1">
            <a:spLocks noChangeArrowheads="1"/>
          </p:cNvSpPr>
          <p:nvPr/>
        </p:nvSpPr>
        <p:spPr bwMode="auto">
          <a:xfrm>
            <a:off x="6248400" y="5794878"/>
            <a:ext cx="1991251" cy="400110"/>
          </a:xfrm>
          <a:prstGeom prst="rect">
            <a:avLst/>
          </a:prstGeom>
          <a:noFill/>
          <a:ln w="9525">
            <a:noFill/>
            <a:miter lim="800000"/>
            <a:headEnd/>
            <a:tailEnd/>
          </a:ln>
          <a:effectLst/>
        </p:spPr>
        <p:txBody>
          <a:bodyPr wrap="none">
            <a:spAutoFit/>
          </a:bodyPr>
          <a:lstStyle/>
          <a:p>
            <a:pPr>
              <a:defRPr/>
            </a:pPr>
            <a:r>
              <a:rPr lang="en-US" sz="2000" i="1" dirty="0" smtClean="0">
                <a:effectLst/>
                <a:latin typeface="Calibri" pitchFamily="34" charset="0"/>
                <a:cs typeface="Calibri" pitchFamily="34" charset="0"/>
              </a:rPr>
              <a:t>(Pressman, 2014</a:t>
            </a:r>
            <a:r>
              <a:rPr lang="id-ID" sz="2000" i="1" dirty="0" smtClean="0">
                <a:effectLst/>
                <a:latin typeface="Calibri" pitchFamily="34" charset="0"/>
                <a:cs typeface="Calibri" pitchFamily="34" charset="0"/>
              </a:rPr>
              <a:t>)</a:t>
            </a:r>
            <a:endParaRPr lang="en-US" sz="2000" i="1" dirty="0">
              <a:effectLst/>
              <a:latin typeface="Calibri" pitchFamily="34" charset="0"/>
              <a:cs typeface="Calibri" pitchFamily="34" charset="0"/>
            </a:endParaRPr>
          </a:p>
        </p:txBody>
      </p:sp>
    </p:spTree>
    <p:extLst>
      <p:ext uri="{BB962C8B-B14F-4D97-AF65-F5344CB8AC3E}">
        <p14:creationId xmlns:p14="http://schemas.microsoft.com/office/powerpoint/2010/main" val="33053952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TAFP</a:t>
            </a:r>
            <a:endParaRPr lang="id-ID" dirty="0"/>
          </a:p>
        </p:txBody>
      </p:sp>
      <p:sp>
        <p:nvSpPr>
          <p:cNvPr id="3" name="Content Placeholder 2"/>
          <p:cNvSpPr>
            <a:spLocks noGrp="1"/>
          </p:cNvSpPr>
          <p:nvPr>
            <p:ph idx="1"/>
          </p:nvPr>
        </p:nvSpPr>
        <p:spPr/>
        <p:txBody>
          <a:bodyPr>
            <a:normAutofit/>
          </a:bodyPr>
          <a:lstStyle/>
          <a:p>
            <a:r>
              <a:rPr lang="en-US" sz="3200" dirty="0" smtClean="0"/>
              <a:t>Processing </a:t>
            </a:r>
            <a:r>
              <a:rPr lang="en-US" sz="3200" dirty="0"/>
              <a:t>Complexity (PC) =  </a:t>
            </a:r>
            <a:r>
              <a:rPr lang="en-US" sz="3200" dirty="0" smtClean="0">
                <a:solidFill>
                  <a:srgbClr val="00B050"/>
                </a:solidFill>
              </a:rPr>
              <a:t>6</a:t>
            </a:r>
            <a:endParaRPr lang="en-US" sz="3200" dirty="0">
              <a:solidFill>
                <a:srgbClr val="00B050"/>
              </a:solidFill>
            </a:endParaRPr>
          </a:p>
          <a:p>
            <a:endParaRPr lang="en-US" sz="3200" dirty="0"/>
          </a:p>
          <a:p>
            <a:r>
              <a:rPr lang="en-US" sz="3200" dirty="0"/>
              <a:t>Adjusted Processing </a:t>
            </a:r>
            <a:endParaRPr lang="en-US" sz="3200" dirty="0" smtClean="0"/>
          </a:p>
          <a:p>
            <a:pPr marL="0" indent="0">
              <a:buNone/>
            </a:pPr>
            <a:r>
              <a:rPr lang="en-US" sz="3200" dirty="0" smtClean="0"/>
              <a:t>  Complexity (PCA) = 0.65 + (0.01 * </a:t>
            </a:r>
            <a:r>
              <a:rPr lang="en-US" sz="3200" dirty="0" smtClean="0">
                <a:solidFill>
                  <a:srgbClr val="00B050"/>
                </a:solidFill>
              </a:rPr>
              <a:t>6</a:t>
            </a:r>
            <a:r>
              <a:rPr lang="en-US" sz="3200" dirty="0" smtClean="0"/>
              <a:t> ) = </a:t>
            </a:r>
            <a:r>
              <a:rPr lang="en-US" sz="3200" dirty="0" smtClean="0">
                <a:solidFill>
                  <a:srgbClr val="0070C0"/>
                </a:solidFill>
              </a:rPr>
              <a:t>0.71</a:t>
            </a:r>
          </a:p>
          <a:p>
            <a:endParaRPr lang="en-US" sz="3200" dirty="0"/>
          </a:p>
          <a:p>
            <a:r>
              <a:rPr lang="en-US" sz="3200" dirty="0"/>
              <a:t>Total Adjusted </a:t>
            </a:r>
          </a:p>
          <a:p>
            <a:pPr marL="0" indent="0">
              <a:buNone/>
            </a:pPr>
            <a:r>
              <a:rPr lang="en-US" sz="3200" dirty="0" smtClean="0"/>
              <a:t>   Function </a:t>
            </a:r>
            <a:r>
              <a:rPr lang="en-US" sz="3200" dirty="0"/>
              <a:t>Points  (</a:t>
            </a:r>
            <a:r>
              <a:rPr lang="en-US" sz="3200" b="1" dirty="0"/>
              <a:t>TAFP</a:t>
            </a:r>
            <a:r>
              <a:rPr lang="en-US" sz="3200" dirty="0"/>
              <a:t>):  </a:t>
            </a:r>
            <a:r>
              <a:rPr lang="en-US" sz="3200" dirty="0" smtClean="0">
                <a:solidFill>
                  <a:srgbClr val="C00000"/>
                </a:solidFill>
              </a:rPr>
              <a:t>70</a:t>
            </a:r>
            <a:r>
              <a:rPr lang="en-US" sz="3200" dirty="0" smtClean="0"/>
              <a:t> </a:t>
            </a:r>
            <a:r>
              <a:rPr lang="en-US" sz="3200" dirty="0"/>
              <a:t>*  </a:t>
            </a:r>
            <a:r>
              <a:rPr lang="en-US" sz="3200" dirty="0">
                <a:solidFill>
                  <a:srgbClr val="0070C0"/>
                </a:solidFill>
              </a:rPr>
              <a:t>0.71</a:t>
            </a:r>
            <a:r>
              <a:rPr lang="en-US" sz="3200" dirty="0"/>
              <a:t> = </a:t>
            </a:r>
            <a:r>
              <a:rPr lang="en-US" sz="4000" b="1" dirty="0" smtClean="0"/>
              <a:t>49.7</a:t>
            </a:r>
            <a:endParaRPr lang="en-US" sz="4000" b="1" dirty="0"/>
          </a:p>
          <a:p>
            <a:endParaRPr lang="en-US" sz="3200" dirty="0"/>
          </a:p>
          <a:p>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150</a:t>
            </a:fld>
            <a:endParaRPr lang="en-US">
              <a:solidFill>
                <a:prstClr val="black">
                  <a:tint val="75000"/>
                </a:prstClr>
              </a:solidFill>
            </a:endParaRPr>
          </a:p>
        </p:txBody>
      </p:sp>
      <p:sp>
        <p:nvSpPr>
          <p:cNvPr id="5" name="Line 5"/>
          <p:cNvSpPr>
            <a:spLocks noChangeShapeType="1"/>
          </p:cNvSpPr>
          <p:nvPr/>
        </p:nvSpPr>
        <p:spPr bwMode="auto">
          <a:xfrm>
            <a:off x="5981700" y="1981200"/>
            <a:ext cx="571500" cy="12192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6" name="Line 7"/>
          <p:cNvSpPr>
            <a:spLocks noChangeShapeType="1"/>
          </p:cNvSpPr>
          <p:nvPr/>
        </p:nvSpPr>
        <p:spPr bwMode="auto">
          <a:xfrm flipH="1">
            <a:off x="6477000" y="3657600"/>
            <a:ext cx="1219200" cy="12954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3243946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LOC</a:t>
            </a:r>
            <a:r>
              <a:rPr lang="en-US" sz="3600" dirty="0" smtClean="0"/>
              <a:t> </a:t>
            </a:r>
            <a:r>
              <a:rPr lang="en-US" sz="3600" dirty="0" smtClean="0">
                <a:sym typeface="Wingdings" panose="05000000000000000000" pitchFamily="2" charset="2"/>
              </a:rPr>
              <a:t> Effort (</a:t>
            </a:r>
            <a:r>
              <a:rPr lang="en-US" sz="3600" dirty="0" err="1" smtClean="0">
                <a:solidFill>
                  <a:srgbClr val="0070C0"/>
                </a:solidFill>
                <a:sym typeface="Wingdings" panose="05000000000000000000" pitchFamily="2" charset="2"/>
              </a:rPr>
              <a:t>ManMonth</a:t>
            </a:r>
            <a:r>
              <a:rPr lang="en-US" sz="3600" dirty="0" smtClean="0">
                <a:sym typeface="Wingdings" panose="05000000000000000000" pitchFamily="2" charset="2"/>
              </a:rPr>
              <a:t>) Time (</a:t>
            </a:r>
            <a:r>
              <a:rPr lang="en-US" sz="3600" dirty="0" smtClean="0">
                <a:solidFill>
                  <a:srgbClr val="00B050"/>
                </a:solidFill>
                <a:sym typeface="Wingdings" panose="05000000000000000000" pitchFamily="2" charset="2"/>
              </a:rPr>
              <a:t>Month</a:t>
            </a:r>
            <a:r>
              <a:rPr lang="en-US" sz="3600" dirty="0" smtClean="0">
                <a:sym typeface="Wingdings" panose="05000000000000000000" pitchFamily="2" charset="2"/>
              </a:rPr>
              <a:t>)</a:t>
            </a:r>
            <a:endParaRPr lang="id-ID" sz="3600"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smtClean="0">
                <a:solidFill>
                  <a:srgbClr val="FF0000"/>
                </a:solidFill>
              </a:rPr>
              <a:t>LOC </a:t>
            </a:r>
            <a:r>
              <a:rPr lang="en-US" sz="3600" dirty="0" smtClean="0"/>
              <a:t>= 55*49.7 = </a:t>
            </a:r>
            <a:r>
              <a:rPr lang="en-US" sz="3600" dirty="0" smtClean="0">
                <a:solidFill>
                  <a:srgbClr val="FF0000"/>
                </a:solidFill>
              </a:rPr>
              <a:t>2733.5</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70C0"/>
                </a:solidFill>
              </a:rPr>
              <a:t>Effort</a:t>
            </a:r>
            <a:r>
              <a:rPr lang="en-US" sz="3600" dirty="0" smtClean="0"/>
              <a:t> = 1.4*2.7335 = </a:t>
            </a:r>
            <a:r>
              <a:rPr lang="en-US" sz="3600" dirty="0" smtClean="0">
                <a:solidFill>
                  <a:srgbClr val="0070C0"/>
                </a:solidFill>
              </a:rPr>
              <a:t>3.83</a:t>
            </a:r>
            <a:r>
              <a:rPr lang="en-US" sz="3600" dirty="0" smtClean="0"/>
              <a:t> MM</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B050"/>
                </a:solidFill>
              </a:rPr>
              <a:t>Time</a:t>
            </a:r>
            <a:r>
              <a:rPr lang="en-US" sz="3600" dirty="0" smtClean="0"/>
              <a:t> = 3.0 </a:t>
            </a:r>
            <a:r>
              <a:rPr lang="en-US" sz="3600" smtClean="0"/>
              <a:t>* 3.83 </a:t>
            </a:r>
            <a:r>
              <a:rPr lang="en-US" sz="3600" baseline="30000" dirty="0" smtClean="0"/>
              <a:t>(1/3) </a:t>
            </a:r>
            <a:r>
              <a:rPr lang="en-US" sz="3600" smtClean="0"/>
              <a:t>= </a:t>
            </a:r>
            <a:r>
              <a:rPr lang="en-US" sz="3600" smtClean="0">
                <a:solidFill>
                  <a:srgbClr val="00B050"/>
                </a:solidFill>
              </a:rPr>
              <a:t>4.6</a:t>
            </a:r>
            <a:r>
              <a:rPr lang="en-US" sz="3600" smtClean="0"/>
              <a:t> </a:t>
            </a:r>
            <a:r>
              <a:rPr lang="en-US" sz="3600" dirty="0" smtClean="0"/>
              <a:t>M</a:t>
            </a:r>
            <a:endParaRPr lang="id-ID" sz="3600" baseline="300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151</a:t>
            </a:fld>
            <a:endParaRPr lang="en-US" dirty="0">
              <a:solidFill>
                <a:prstClr val="black">
                  <a:tint val="75000"/>
                </a:prstClr>
              </a:solidFill>
            </a:endParaRPr>
          </a:p>
        </p:txBody>
      </p:sp>
    </p:spTree>
    <p:extLst>
      <p:ext uri="{BB962C8B-B14F-4D97-AF65-F5344CB8AC3E}">
        <p14:creationId xmlns:p14="http://schemas.microsoft.com/office/powerpoint/2010/main" val="1281234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a:t>
            </a:r>
            <a:r>
              <a:rPr lang="id-ID" dirty="0"/>
              <a:t>Project Size Estimation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a:t>
            </a:r>
            <a:r>
              <a:rPr lang="id-ID" sz="3600" dirty="0"/>
              <a:t>Project Size Estimation </a:t>
            </a:r>
            <a:endParaRPr lang="id-ID" sz="3600" dirty="0" smtClean="0"/>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a:t>
            </a:r>
            <a:r>
              <a:rPr lang="en-US" sz="3600" dirty="0" smtClean="0">
                <a:solidFill>
                  <a:srgbClr val="FF0000"/>
                </a:solidFill>
              </a:rPr>
              <a:t>System </a:t>
            </a:r>
            <a:r>
              <a:rPr lang="en-US" sz="3600" dirty="0" smtClean="0">
                <a:solidFill>
                  <a:srgbClr val="FF0000"/>
                </a:solidFill>
              </a:rPr>
              <a:t>Request</a:t>
            </a:r>
            <a:r>
              <a:rPr lang="id-ID" sz="3600" dirty="0" smtClean="0">
                <a:solidFill>
                  <a:srgbClr val="FF0000"/>
                </a:solidFill>
              </a:rPr>
              <a:t>, </a:t>
            </a:r>
            <a:r>
              <a:rPr lang="en-US" sz="3600" dirty="0">
                <a:solidFill>
                  <a:srgbClr val="C00000"/>
                </a:solidFill>
              </a:rPr>
              <a:t>Feasibility Analysis</a:t>
            </a:r>
            <a:r>
              <a:rPr lang="en-US" sz="3600" dirty="0" smtClean="0">
                <a:solidFill>
                  <a:srgbClr val="FF0000"/>
                </a:solidFill>
              </a:rPr>
              <a:t> </a:t>
            </a:r>
            <a:r>
              <a:rPr lang="en-US" sz="3600" dirty="0" smtClean="0"/>
              <a:t>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a:t>
            </a:r>
            <a:r>
              <a:rPr lang="id-ID" sz="3600" b="1" dirty="0">
                <a:solidFill>
                  <a:srgbClr val="FF0000"/>
                </a:solidFill>
              </a:rPr>
              <a:t>Project Size Estimation</a:t>
            </a:r>
            <a:r>
              <a:rPr lang="id-ID" sz="3600" dirty="0"/>
              <a:t> </a:t>
            </a:r>
            <a:r>
              <a:rPr lang="en-US" sz="3600" dirty="0" err="1" smtClean="0"/>
              <a:t>dari</a:t>
            </a:r>
            <a:r>
              <a:rPr lang="en-US" sz="3600" dirty="0" smtClean="0"/>
              <a:t> </a:t>
            </a:r>
            <a:r>
              <a:rPr lang="en-US" sz="3600" dirty="0" smtClean="0"/>
              <a:t>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152</a:t>
            </a:fld>
            <a:endParaRPr lang="en-US">
              <a:solidFill>
                <a:prstClr val="black">
                  <a:tint val="75000"/>
                </a:prstClr>
              </a:solidFill>
            </a:endParaRPr>
          </a:p>
        </p:txBody>
      </p:sp>
    </p:spTree>
    <p:extLst>
      <p:ext uri="{BB962C8B-B14F-4D97-AF65-F5344CB8AC3E}">
        <p14:creationId xmlns:p14="http://schemas.microsoft.com/office/powerpoint/2010/main" val="485976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3) Kontrak Perkuliahan</a:t>
            </a:r>
            <a:endParaRPr lang="id-ID" dirty="0"/>
          </a:p>
        </p:txBody>
      </p:sp>
      <p:sp>
        <p:nvSpPr>
          <p:cNvPr id="3" name="Text Placeholder 2"/>
          <p:cNvSpPr>
            <a:spLocks noGrp="1"/>
          </p:cNvSpPr>
          <p:nvPr>
            <p:ph type="body" idx="1"/>
          </p:nvPr>
        </p:nvSpPr>
        <p:spPr/>
        <p:txBody>
          <a:bodyPr/>
          <a:lstStyle/>
          <a:p>
            <a:r>
              <a:rPr lang="id-ID" dirty="0"/>
              <a:t>a</a:t>
            </a:r>
            <a:r>
              <a:rPr lang="id-ID" dirty="0" smtClean="0"/>
              <a:t>). </a:t>
            </a:r>
            <a:r>
              <a:rPr lang="id-ID" dirty="0" smtClean="0"/>
              <a:t>Tatib Perkuliahan </a:t>
            </a:r>
            <a:endParaRPr lang="id-ID" dirty="0" smtClean="0"/>
          </a:p>
          <a:p>
            <a:r>
              <a:rPr lang="id-ID" dirty="0" smtClean="0"/>
              <a:t>b). </a:t>
            </a:r>
            <a:r>
              <a:rPr lang="id-ID" dirty="0" smtClean="0"/>
              <a:t>Contact</a:t>
            </a:r>
          </a:p>
          <a:p>
            <a:r>
              <a:rPr lang="id-ID" dirty="0" smtClean="0"/>
              <a:t>c). Referensi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 Kamis TIF6B</a:t>
            </a:r>
            <a:endParaRPr lang="id-ID" dirty="0"/>
          </a:p>
        </p:txBody>
      </p:sp>
      <p:sp>
        <p:nvSpPr>
          <p:cNvPr id="3" name="Content Placeholder 2"/>
          <p:cNvSpPr>
            <a:spLocks noGrp="1"/>
          </p:cNvSpPr>
          <p:nvPr>
            <p:ph idx="1"/>
          </p:nvPr>
        </p:nvSpPr>
        <p:spPr/>
        <p:txBody>
          <a:bodyPr>
            <a:normAutofit fontScale="85000" lnSpcReduction="20000"/>
          </a:bodyPr>
          <a:lstStyle/>
          <a:p>
            <a:pPr lvl="0"/>
            <a:r>
              <a:rPr lang="id-ID" dirty="0"/>
              <a:t>Masuk </a:t>
            </a:r>
            <a:r>
              <a:rPr lang="id-ID" dirty="0" smtClean="0"/>
              <a:t>sesuai jadwal 7.15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r>
              <a:rPr lang="id-ID" dirty="0"/>
              <a:t>Setiap mahasiswa dilarang melakukan tindakan plagiat atas pengerjaan tugasnya, jika terjadi maka pengerjaan tugas akan dikurangi </a:t>
            </a:r>
            <a:r>
              <a:rPr lang="id-ID" dirty="0" smtClean="0"/>
              <a:t>20% atau Gugur.</a:t>
            </a:r>
            <a:endParaRPr lang="id-ID" dirty="0"/>
          </a:p>
          <a:p>
            <a:r>
              <a:rPr lang="id-ID" dirty="0"/>
              <a:t>Setiap mahasiswa  wajib mengerjakan ujian dan tugas baik tugas mandiri ataupun berkelompok. </a:t>
            </a:r>
            <a:endParaRPr lang="id-ID" dirty="0" smtClean="0"/>
          </a:p>
          <a:p>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257565175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 Jumat  TIF6A</a:t>
            </a:r>
            <a:endParaRPr lang="id-ID" dirty="0"/>
          </a:p>
        </p:txBody>
      </p:sp>
      <p:sp>
        <p:nvSpPr>
          <p:cNvPr id="3" name="Content Placeholder 2"/>
          <p:cNvSpPr>
            <a:spLocks noGrp="1"/>
          </p:cNvSpPr>
          <p:nvPr>
            <p:ph idx="1"/>
          </p:nvPr>
        </p:nvSpPr>
        <p:spPr/>
        <p:txBody>
          <a:bodyPr>
            <a:normAutofit fontScale="85000" lnSpcReduction="20000"/>
          </a:bodyPr>
          <a:lstStyle/>
          <a:p>
            <a:pPr lvl="0"/>
            <a:r>
              <a:rPr lang="id-ID" dirty="0"/>
              <a:t>Masuk </a:t>
            </a:r>
            <a:r>
              <a:rPr lang="id-ID" dirty="0" smtClean="0"/>
              <a:t>sesuai jadwal 15.15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r>
              <a:rPr lang="id-ID" dirty="0"/>
              <a:t>Setiap mahasiswa dilarang melakukan tindakan plagiat atas pengerjaan tugasnya, jika terjadi maka pengerjaan tugas akan dikurangi </a:t>
            </a:r>
            <a:r>
              <a:rPr lang="id-ID" dirty="0" smtClean="0"/>
              <a:t>20% atau Gugur.</a:t>
            </a:r>
            <a:endParaRPr lang="id-ID" dirty="0"/>
          </a:p>
          <a:p>
            <a:r>
              <a:rPr lang="id-ID" dirty="0"/>
              <a:t>Setiap mahasiswa  wajib mengerjakan ujian dan tugas baik tugas mandiri ataupun berkelompok. </a:t>
            </a:r>
            <a:endParaRPr lang="id-ID" dirty="0" smtClean="0"/>
          </a:p>
          <a:p>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48902359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a:t>
            </a:r>
            <a:r>
              <a:rPr lang="id-ID" dirty="0" smtClean="0"/>
              <a:t>)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pPr algn="just">
              <a:lnSpc>
                <a:spcPct val="80000"/>
              </a:lnSpc>
              <a:spcBef>
                <a:spcPts val="0"/>
              </a:spcBef>
            </a:pPr>
            <a:r>
              <a:rPr lang="id-ID" dirty="0" smtClean="0"/>
              <a:t>Bahan Kuliah : </a:t>
            </a:r>
            <a:r>
              <a:rPr lang="id-ID" dirty="0">
                <a:solidFill>
                  <a:schemeClr val="bg2">
                    <a:lumMod val="50000"/>
                  </a:schemeClr>
                </a:solidFill>
              </a:rPr>
              <a:t>github.com/doniaft</a:t>
            </a:r>
            <a:endParaRPr lang="id-ID" dirty="0"/>
          </a:p>
          <a:p>
            <a:pPr algn="just"/>
            <a:r>
              <a:rPr lang="en-US" dirty="0" smtClean="0"/>
              <a:t>Email </a:t>
            </a:r>
            <a:r>
              <a:rPr lang="en-US" dirty="0"/>
              <a:t>: </a:t>
            </a:r>
            <a:r>
              <a:rPr lang="en-US" sz="2400" dirty="0" smtClean="0">
                <a:solidFill>
                  <a:schemeClr val="bg2">
                    <a:lumMod val="75000"/>
                  </a:schemeClr>
                </a:solidFill>
                <a:hlinkClick r:id="rId2"/>
              </a:rPr>
              <a:t>d</a:t>
            </a:r>
            <a:r>
              <a:rPr lang="id-ID" sz="2400" dirty="0" smtClean="0">
                <a:solidFill>
                  <a:schemeClr val="bg2">
                    <a:lumMod val="75000"/>
                  </a:schemeClr>
                </a:solidFill>
                <a:hlinkClick r:id="rId2"/>
              </a:rPr>
              <a:t>oniaft</a:t>
            </a:r>
            <a:r>
              <a:rPr lang="en-US" sz="2400" dirty="0" smtClean="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pPr algn="just"/>
            <a:r>
              <a:rPr lang="en-US" dirty="0" smtClean="0"/>
              <a:t>WA/Telegram </a:t>
            </a:r>
            <a:r>
              <a:rPr lang="en-US" dirty="0"/>
              <a:t>: </a:t>
            </a:r>
            <a:endParaRPr lang="id-ID" dirty="0" smtClean="0"/>
          </a:p>
          <a:p>
            <a:pPr algn="just"/>
            <a:r>
              <a:rPr lang="id-ID" b="1" dirty="0" smtClean="0"/>
              <a:t>Komting PPL IF6B:</a:t>
            </a:r>
            <a:r>
              <a:rPr lang="id-ID" dirty="0" smtClean="0">
                <a:solidFill>
                  <a:schemeClr val="accent1">
                    <a:lumMod val="40000"/>
                    <a:lumOff val="60000"/>
                  </a:schemeClr>
                </a:solidFill>
              </a:rPr>
              <a:t> </a:t>
            </a:r>
            <a:r>
              <a:rPr lang="id-ID" b="1" dirty="0" smtClean="0">
                <a:solidFill>
                  <a:schemeClr val="bg1">
                    <a:lumMod val="65000"/>
                  </a:schemeClr>
                </a:solidFill>
              </a:rPr>
              <a:t>Rahma Nur Laila Sari  082232916993 </a:t>
            </a:r>
          </a:p>
          <a:p>
            <a:pPr algn="just"/>
            <a:r>
              <a:rPr lang="id-ID" b="1" dirty="0" smtClean="0"/>
              <a:t>Komting PPL IF6A : </a:t>
            </a:r>
            <a:r>
              <a:rPr lang="id-ID" b="1" dirty="0" smtClean="0">
                <a:solidFill>
                  <a:schemeClr val="bg1">
                    <a:lumMod val="65000"/>
                  </a:schemeClr>
                </a:solidFill>
              </a:rPr>
              <a:t>Wahyu Akbar Wibowo 0819 1344 3901</a:t>
            </a:r>
            <a:endParaRPr lang="en-US" b="1" dirty="0">
              <a:solidFill>
                <a:schemeClr val="bg1">
                  <a:lumMod val="65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59"/>
            <a:ext cx="8826500" cy="5076151"/>
          </a:xfrm>
        </p:spPr>
        <p:txBody>
          <a:bodyPr>
            <a:noAutofit/>
          </a:bodyPr>
          <a:lstStyle/>
          <a:p>
            <a:r>
              <a:rPr lang="id-ID" sz="1800" dirty="0" smtClean="0"/>
              <a:t>Schwalbe</a:t>
            </a:r>
            <a:r>
              <a:rPr lang="id-ID" sz="1800" dirty="0"/>
              <a:t>, K. </a:t>
            </a:r>
            <a:r>
              <a:rPr lang="id-ID" sz="1800" dirty="0" smtClean="0"/>
              <a:t>2006. </a:t>
            </a:r>
            <a:r>
              <a:rPr lang="id-ID" sz="1800" dirty="0"/>
              <a:t>Information Technology Project Management, </a:t>
            </a:r>
            <a:r>
              <a:rPr lang="id-ID" sz="1800" dirty="0" smtClean="0"/>
              <a:t>Third Edition</a:t>
            </a:r>
            <a:r>
              <a:rPr lang="id-ID" sz="1800" dirty="0"/>
              <a:t>. Course Technology.</a:t>
            </a:r>
          </a:p>
          <a:p>
            <a:r>
              <a:rPr lang="en-US" sz="1800" dirty="0" err="1"/>
              <a:t>R.Duncan</a:t>
            </a:r>
            <a:r>
              <a:rPr lang="en-US" sz="1800" dirty="0"/>
              <a:t> </a:t>
            </a:r>
            <a:r>
              <a:rPr lang="en-US" sz="1800" dirty="0" err="1"/>
              <a:t>Wiliam</a:t>
            </a:r>
            <a:r>
              <a:rPr lang="en-US" sz="1800" dirty="0"/>
              <a:t>, A Guide To The Project </a:t>
            </a:r>
            <a:r>
              <a:rPr lang="en-US" sz="1800" dirty="0" err="1"/>
              <a:t>Managament</a:t>
            </a:r>
            <a:r>
              <a:rPr lang="en-US" sz="1800" dirty="0"/>
              <a:t> Body of </a:t>
            </a:r>
            <a:r>
              <a:rPr lang="en-US" sz="1800" dirty="0" smtClean="0"/>
              <a:t>Knowledge </a:t>
            </a:r>
            <a:r>
              <a:rPr lang="en-US" sz="1800" dirty="0"/>
              <a:t>PMBOK 4 [Book]. </a:t>
            </a:r>
            <a:r>
              <a:rPr lang="en-US" sz="1800" dirty="0" smtClean="0"/>
              <a:t>-Canada </a:t>
            </a:r>
            <a:r>
              <a:rPr lang="en-US" sz="1800" dirty="0"/>
              <a:t>: PMBOK, 2008. </a:t>
            </a:r>
          </a:p>
          <a:p>
            <a:r>
              <a:rPr lang="en-US" sz="1800" dirty="0" smtClean="0"/>
              <a:t>Stephen </a:t>
            </a:r>
            <a:r>
              <a:rPr lang="en-US" sz="1800" dirty="0"/>
              <a:t>S. Bonham, IT Project Portfolio Management, ARTECH </a:t>
            </a:r>
            <a:r>
              <a:rPr lang="en-US" sz="1800" dirty="0" smtClean="0"/>
              <a:t>HOUSE,</a:t>
            </a:r>
            <a:r>
              <a:rPr lang="id-ID" sz="1800" dirty="0" smtClean="0"/>
              <a:t> </a:t>
            </a:r>
            <a:r>
              <a:rPr lang="en-US" sz="1800" dirty="0" smtClean="0"/>
              <a:t>INC</a:t>
            </a:r>
            <a:r>
              <a:rPr lang="en-US" sz="1800" dirty="0"/>
              <a:t>. 2005</a:t>
            </a:r>
          </a:p>
          <a:p>
            <a:r>
              <a:rPr lang="en-US" sz="1800" dirty="0"/>
              <a:t>PMI. 2008. A Guide to the Project Management Body Of Knowledge</a:t>
            </a:r>
            <a:r>
              <a:rPr lang="id-ID" sz="1800" dirty="0"/>
              <a:t> </a:t>
            </a:r>
            <a:r>
              <a:rPr lang="en-US" sz="1800" dirty="0"/>
              <a:t>(PMBOK Guide)-Fourth Edition. Project Management Institute, Inc.</a:t>
            </a:r>
            <a:endParaRPr lang="id-ID" sz="1800" dirty="0"/>
          </a:p>
          <a:p>
            <a:r>
              <a:rPr lang="id-ID" sz="1800" dirty="0" smtClean="0"/>
              <a:t>Kendall </a:t>
            </a:r>
            <a:r>
              <a:rPr lang="id-ID" sz="1800" dirty="0"/>
              <a:t>&amp; Kendall. 2006. Analisis dan Perancangan Sistem Edisi Kelima</a:t>
            </a:r>
          </a:p>
          <a:p>
            <a:r>
              <a:rPr lang="id-ID" sz="1800" dirty="0"/>
              <a:t>Jilid 1. PT. Indeks Kelompok Gramedia : </a:t>
            </a:r>
            <a:r>
              <a:rPr lang="id-ID" sz="1800" dirty="0" smtClean="0"/>
              <a:t>Jakarta</a:t>
            </a:r>
            <a:endParaRPr lang="id-ID" sz="1800" dirty="0"/>
          </a:p>
          <a:p>
            <a:r>
              <a:rPr lang="id-ID" sz="1800" dirty="0"/>
              <a:t>Shelly et al. System Analysis </a:t>
            </a:r>
            <a:r>
              <a:rPr lang="id-ID" sz="1800" dirty="0" smtClean="0"/>
              <a:t>dan </a:t>
            </a:r>
            <a:r>
              <a:rPr lang="id-ID" sz="1800" dirty="0"/>
              <a:t>Design. 2004.</a:t>
            </a:r>
          </a:p>
          <a:p>
            <a:r>
              <a:rPr lang="id-ID" sz="1800" dirty="0" smtClean="0"/>
              <a:t>Sutabri</a:t>
            </a:r>
            <a:r>
              <a:rPr lang="id-ID" sz="1800" dirty="0"/>
              <a:t>, Tata. 2005. Analisis Sistem Informasi</a:t>
            </a:r>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id-ID" altLang="ja-JP" dirty="0"/>
              <a:t>System </a:t>
            </a:r>
            <a:r>
              <a:rPr lang="en-US" altLang="ja-JP" dirty="0" err="1" smtClean="0"/>
              <a:t>S</a:t>
            </a:r>
            <a:r>
              <a:rPr lang="id-ID" altLang="ja-JP" dirty="0" err="1" smtClean="0"/>
              <a:t>oftware</a:t>
            </a:r>
            <a:endParaRPr lang="id-ID" altLang="ja-JP" dirty="0"/>
          </a:p>
        </p:txBody>
      </p:sp>
      <p:sp>
        <p:nvSpPr>
          <p:cNvPr id="3" name="Content Placeholder 2"/>
          <p:cNvSpPr>
            <a:spLocks noGrp="1"/>
          </p:cNvSpPr>
          <p:nvPr>
            <p:ph idx="1"/>
          </p:nvPr>
        </p:nvSpPr>
        <p:spPr/>
        <p:txBody>
          <a:bodyPr>
            <a:normAutofit/>
          </a:bodyPr>
          <a:lstStyle/>
          <a:p>
            <a:r>
              <a:rPr lang="en-US" dirty="0" smtClean="0"/>
              <a:t>System </a:t>
            </a:r>
            <a:r>
              <a:rPr lang="en-US" dirty="0"/>
              <a:t>software is a collection of programs written to </a:t>
            </a:r>
            <a:r>
              <a:rPr lang="en-US" dirty="0">
                <a:solidFill>
                  <a:srgbClr val="C00000"/>
                </a:solidFill>
              </a:rPr>
              <a:t>service other </a:t>
            </a:r>
            <a:r>
              <a:rPr lang="en-US" dirty="0" smtClean="0">
                <a:solidFill>
                  <a:srgbClr val="C00000"/>
                </a:solidFill>
              </a:rPr>
              <a:t>programs</a:t>
            </a:r>
            <a:endParaRPr lang="en-US" dirty="0">
              <a:solidFill>
                <a:srgbClr val="C00000"/>
              </a:solidFill>
            </a:endParaRPr>
          </a:p>
          <a:p>
            <a:r>
              <a:rPr lang="en-US" dirty="0"/>
              <a:t>It is characterized by heavy interaction with computer hardware; heavy usage by multiple users; concurrent operation that requires scheduling, resource sharing, and sophisticated process management; complex data structures; and multiple external </a:t>
            </a:r>
            <a:r>
              <a:rPr lang="en-US" dirty="0" smtClean="0"/>
              <a:t>interfaces</a:t>
            </a:r>
          </a:p>
          <a:p>
            <a:endParaRPr lang="en-US" dirty="0" smtClean="0"/>
          </a:p>
          <a:p>
            <a:r>
              <a:rPr lang="en-US" dirty="0" smtClean="0"/>
              <a:t>Ex</a:t>
            </a:r>
            <a:r>
              <a:rPr lang="en-US" dirty="0"/>
              <a:t>. </a:t>
            </a:r>
            <a:r>
              <a:rPr lang="en-US" dirty="0">
                <a:solidFill>
                  <a:srgbClr val="C00000"/>
                </a:solidFill>
              </a:rPr>
              <a:t>Compilers</a:t>
            </a:r>
            <a:r>
              <a:rPr lang="en-US" dirty="0"/>
              <a:t>, </a:t>
            </a:r>
            <a:r>
              <a:rPr lang="en-US" dirty="0">
                <a:solidFill>
                  <a:srgbClr val="C00000"/>
                </a:solidFill>
              </a:rPr>
              <a:t>operating system</a:t>
            </a:r>
            <a:r>
              <a:rPr lang="en-US" dirty="0"/>
              <a:t>, drivers etc.</a:t>
            </a:r>
          </a:p>
          <a:p>
            <a:endParaRPr lang="id-ID" dirty="0"/>
          </a:p>
        </p:txBody>
      </p:sp>
    </p:spTree>
    <p:extLst>
      <p:ext uri="{BB962C8B-B14F-4D97-AF65-F5344CB8AC3E}">
        <p14:creationId xmlns:p14="http://schemas.microsoft.com/office/powerpoint/2010/main" val="27229603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err="1"/>
              <a:t>Application</a:t>
            </a:r>
            <a:r>
              <a:rPr lang="id-ID" dirty="0"/>
              <a:t> Software</a:t>
            </a:r>
          </a:p>
        </p:txBody>
      </p:sp>
      <p:sp>
        <p:nvSpPr>
          <p:cNvPr id="3" name="Content Placeholder 2"/>
          <p:cNvSpPr>
            <a:spLocks noGrp="1"/>
          </p:cNvSpPr>
          <p:nvPr>
            <p:ph idx="1"/>
          </p:nvPr>
        </p:nvSpPr>
        <p:spPr/>
        <p:txBody>
          <a:bodyPr/>
          <a:lstStyle/>
          <a:p>
            <a:r>
              <a:rPr lang="en-US" dirty="0" smtClean="0"/>
              <a:t>Application </a:t>
            </a:r>
            <a:r>
              <a:rPr lang="en-US" dirty="0"/>
              <a:t>software consists of </a:t>
            </a:r>
            <a:r>
              <a:rPr lang="en-US" dirty="0">
                <a:solidFill>
                  <a:srgbClr val="C00000"/>
                </a:solidFill>
              </a:rPr>
              <a:t>standalone programs that solve a specific business </a:t>
            </a:r>
            <a:r>
              <a:rPr lang="en-US" dirty="0" smtClean="0">
                <a:solidFill>
                  <a:srgbClr val="C00000"/>
                </a:solidFill>
              </a:rPr>
              <a:t>need</a:t>
            </a:r>
            <a:endParaRPr lang="en-US" dirty="0">
              <a:solidFill>
                <a:srgbClr val="C00000"/>
              </a:solidFill>
            </a:endParaRPr>
          </a:p>
          <a:p>
            <a:r>
              <a:rPr lang="en-US" dirty="0"/>
              <a:t>Application software is used to control the business function in real-time. </a:t>
            </a:r>
          </a:p>
          <a:p>
            <a:endParaRPr lang="id-ID" dirty="0"/>
          </a:p>
        </p:txBody>
      </p:sp>
    </p:spTree>
    <p:extLst>
      <p:ext uri="{BB962C8B-B14F-4D97-AF65-F5344CB8AC3E}">
        <p14:creationId xmlns:p14="http://schemas.microsoft.com/office/powerpoint/2010/main" val="35495936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err="1"/>
              <a:t>Engineering</a:t>
            </a:r>
            <a:r>
              <a:rPr lang="id-ID" dirty="0"/>
              <a:t> /</a:t>
            </a:r>
            <a:r>
              <a:rPr lang="id-ID" dirty="0" err="1"/>
              <a:t>Scientific</a:t>
            </a:r>
            <a:r>
              <a:rPr lang="id-ID" dirty="0"/>
              <a:t> </a:t>
            </a:r>
            <a:r>
              <a:rPr lang="id-ID" dirty="0" err="1"/>
              <a:t>software</a:t>
            </a:r>
            <a:endParaRPr lang="id-ID" dirty="0"/>
          </a:p>
        </p:txBody>
      </p:sp>
      <p:sp>
        <p:nvSpPr>
          <p:cNvPr id="3" name="Content Placeholder 2"/>
          <p:cNvSpPr>
            <a:spLocks noGrp="1"/>
          </p:cNvSpPr>
          <p:nvPr>
            <p:ph idx="1"/>
          </p:nvPr>
        </p:nvSpPr>
        <p:spPr/>
        <p:txBody>
          <a:bodyPr>
            <a:normAutofit/>
          </a:bodyPr>
          <a:lstStyle/>
          <a:p>
            <a:pPr algn="just"/>
            <a:r>
              <a:rPr lang="id-ID" sz="2400" dirty="0" err="1" smtClean="0"/>
              <a:t>Characterized</a:t>
            </a:r>
            <a:r>
              <a:rPr lang="id-ID" sz="2400" dirty="0" smtClean="0"/>
              <a:t> </a:t>
            </a:r>
            <a:r>
              <a:rPr lang="id-ID" sz="2400" dirty="0" err="1"/>
              <a:t>by</a:t>
            </a:r>
            <a:r>
              <a:rPr lang="id-ID" sz="2400" dirty="0"/>
              <a:t> "</a:t>
            </a:r>
            <a:r>
              <a:rPr lang="id-ID" sz="2400" dirty="0" err="1"/>
              <a:t>number</a:t>
            </a:r>
            <a:r>
              <a:rPr lang="id-ID" sz="2400" dirty="0"/>
              <a:t> </a:t>
            </a:r>
            <a:r>
              <a:rPr lang="id-ID" sz="2400" dirty="0" err="1"/>
              <a:t>crunching</a:t>
            </a:r>
            <a:r>
              <a:rPr lang="id-ID" sz="2400" dirty="0"/>
              <a:t>" </a:t>
            </a:r>
            <a:r>
              <a:rPr lang="id-ID" sz="2400" dirty="0" err="1" smtClean="0"/>
              <a:t>algorithms</a:t>
            </a:r>
            <a:endParaRPr lang="id-ID" sz="2400" dirty="0"/>
          </a:p>
          <a:p>
            <a:pPr algn="just"/>
            <a:r>
              <a:rPr lang="id-ID" sz="2400" dirty="0" err="1"/>
              <a:t>Applications</a:t>
            </a:r>
            <a:r>
              <a:rPr lang="id-ID" sz="2400" dirty="0"/>
              <a:t> </a:t>
            </a:r>
            <a:r>
              <a:rPr lang="id-ID" sz="2400" dirty="0" err="1"/>
              <a:t>range</a:t>
            </a:r>
            <a:r>
              <a:rPr lang="id-ID" sz="2400" dirty="0"/>
              <a:t> </a:t>
            </a:r>
            <a:r>
              <a:rPr lang="id-ID" sz="2400" dirty="0" err="1"/>
              <a:t>from</a:t>
            </a:r>
            <a:r>
              <a:rPr lang="id-ID" sz="2400" dirty="0"/>
              <a:t> </a:t>
            </a:r>
            <a:r>
              <a:rPr lang="id-ID" sz="2400" dirty="0" err="1">
                <a:solidFill>
                  <a:srgbClr val="C00000"/>
                </a:solidFill>
              </a:rPr>
              <a:t>astronomy</a:t>
            </a:r>
            <a:r>
              <a:rPr lang="id-ID" sz="2400" dirty="0">
                <a:solidFill>
                  <a:srgbClr val="C00000"/>
                </a:solidFill>
              </a:rPr>
              <a:t> </a:t>
            </a:r>
            <a:r>
              <a:rPr lang="id-ID" sz="2400" dirty="0" err="1"/>
              <a:t>to</a:t>
            </a:r>
            <a:r>
              <a:rPr lang="id-ID" sz="2400" dirty="0"/>
              <a:t> </a:t>
            </a:r>
            <a:r>
              <a:rPr lang="id-ID" sz="2400" dirty="0" err="1"/>
              <a:t>volcano</a:t>
            </a:r>
            <a:r>
              <a:rPr lang="id-ID" sz="2400" dirty="0"/>
              <a:t> </a:t>
            </a:r>
            <a:r>
              <a:rPr lang="id-ID" sz="2400" dirty="0" err="1"/>
              <a:t>logy</a:t>
            </a:r>
            <a:r>
              <a:rPr lang="id-ID" sz="2400" dirty="0"/>
              <a:t>, </a:t>
            </a:r>
            <a:r>
              <a:rPr lang="id-ID" sz="2400" dirty="0" err="1"/>
              <a:t>from</a:t>
            </a:r>
            <a:r>
              <a:rPr lang="id-ID" sz="2400" dirty="0"/>
              <a:t> </a:t>
            </a:r>
            <a:r>
              <a:rPr lang="id-ID" sz="2400" dirty="0" err="1">
                <a:solidFill>
                  <a:srgbClr val="C00000"/>
                </a:solidFill>
              </a:rPr>
              <a:t>automotive</a:t>
            </a:r>
            <a:r>
              <a:rPr lang="id-ID" sz="2400" dirty="0">
                <a:solidFill>
                  <a:srgbClr val="C00000"/>
                </a:solidFill>
              </a:rPr>
              <a:t> </a:t>
            </a:r>
            <a:r>
              <a:rPr lang="id-ID" sz="2400" dirty="0" err="1"/>
              <a:t>stress</a:t>
            </a:r>
            <a:r>
              <a:rPr lang="id-ID" sz="2400" dirty="0"/>
              <a:t> </a:t>
            </a:r>
            <a:r>
              <a:rPr lang="id-ID" sz="2400" dirty="0" err="1"/>
              <a:t>analysis</a:t>
            </a:r>
            <a:r>
              <a:rPr lang="id-ID" sz="2400" dirty="0"/>
              <a:t> </a:t>
            </a:r>
            <a:r>
              <a:rPr lang="id-ID" sz="2400" dirty="0" err="1"/>
              <a:t>to</a:t>
            </a:r>
            <a:r>
              <a:rPr lang="id-ID" sz="2400" dirty="0"/>
              <a:t> </a:t>
            </a:r>
            <a:r>
              <a:rPr lang="id-ID" sz="2400" dirty="0" err="1"/>
              <a:t>space</a:t>
            </a:r>
            <a:r>
              <a:rPr lang="id-ID" sz="2400" dirty="0"/>
              <a:t> </a:t>
            </a:r>
            <a:r>
              <a:rPr lang="id-ID" sz="2400" dirty="0" err="1"/>
              <a:t>shuttle</a:t>
            </a:r>
            <a:r>
              <a:rPr lang="id-ID" sz="2400" dirty="0"/>
              <a:t> orbital </a:t>
            </a:r>
            <a:r>
              <a:rPr lang="id-ID" sz="2400" dirty="0" err="1"/>
              <a:t>dynamics</a:t>
            </a:r>
            <a:r>
              <a:rPr lang="id-ID" sz="2400" dirty="0"/>
              <a:t>, </a:t>
            </a:r>
            <a:r>
              <a:rPr lang="id-ID" sz="2400" dirty="0" err="1"/>
              <a:t>and</a:t>
            </a:r>
            <a:r>
              <a:rPr lang="id-ID" sz="2400" dirty="0"/>
              <a:t> </a:t>
            </a:r>
            <a:r>
              <a:rPr lang="id-ID" sz="2400" dirty="0" err="1"/>
              <a:t>from</a:t>
            </a:r>
            <a:r>
              <a:rPr lang="id-ID" sz="2400" dirty="0"/>
              <a:t> </a:t>
            </a:r>
            <a:r>
              <a:rPr lang="id-ID" sz="2400" dirty="0" err="1"/>
              <a:t>molecular</a:t>
            </a:r>
            <a:r>
              <a:rPr lang="id-ID" sz="2400" dirty="0"/>
              <a:t> </a:t>
            </a:r>
            <a:r>
              <a:rPr lang="id-ID" sz="2400" dirty="0" err="1"/>
              <a:t>biology</a:t>
            </a:r>
            <a:r>
              <a:rPr lang="id-ID" sz="2400" dirty="0"/>
              <a:t> </a:t>
            </a:r>
            <a:r>
              <a:rPr lang="id-ID" sz="2400" dirty="0" err="1"/>
              <a:t>to</a:t>
            </a:r>
            <a:r>
              <a:rPr lang="id-ID" sz="2400" dirty="0"/>
              <a:t> </a:t>
            </a:r>
            <a:r>
              <a:rPr lang="id-ID" sz="2400" dirty="0" err="1">
                <a:solidFill>
                  <a:srgbClr val="C00000"/>
                </a:solidFill>
              </a:rPr>
              <a:t>automated</a:t>
            </a:r>
            <a:r>
              <a:rPr lang="id-ID" sz="2400" dirty="0">
                <a:solidFill>
                  <a:srgbClr val="C00000"/>
                </a:solidFill>
              </a:rPr>
              <a:t> </a:t>
            </a:r>
            <a:r>
              <a:rPr lang="id-ID" sz="2400" dirty="0" err="1" smtClean="0">
                <a:solidFill>
                  <a:srgbClr val="C00000"/>
                </a:solidFill>
              </a:rPr>
              <a:t>manufacturing</a:t>
            </a:r>
            <a:endParaRPr lang="id-ID" sz="2400" dirty="0"/>
          </a:p>
          <a:p>
            <a:pPr algn="just"/>
            <a:r>
              <a:rPr lang="id-ID" sz="2400" dirty="0" smtClean="0"/>
              <a:t>Ex</a:t>
            </a:r>
            <a:r>
              <a:rPr lang="id-ID" sz="2400" dirty="0"/>
              <a:t>. Computer </a:t>
            </a:r>
            <a:r>
              <a:rPr lang="id-ID" sz="2400" dirty="0" err="1"/>
              <a:t>Aided</a:t>
            </a:r>
            <a:r>
              <a:rPr lang="id-ID" sz="2400" dirty="0"/>
              <a:t> </a:t>
            </a:r>
            <a:r>
              <a:rPr lang="id-ID" sz="2400" dirty="0" err="1"/>
              <a:t>Design</a:t>
            </a:r>
            <a:r>
              <a:rPr lang="id-ID" sz="2400" dirty="0"/>
              <a:t> (CAD), </a:t>
            </a:r>
            <a:r>
              <a:rPr lang="id-ID" sz="2400" dirty="0" err="1"/>
              <a:t>system</a:t>
            </a:r>
            <a:r>
              <a:rPr lang="id-ID" sz="2400" dirty="0"/>
              <a:t> </a:t>
            </a:r>
            <a:r>
              <a:rPr lang="id-ID" sz="2400" dirty="0" err="1"/>
              <a:t>stimulation</a:t>
            </a:r>
            <a:r>
              <a:rPr lang="id-ID" sz="2400" dirty="0"/>
              <a:t> </a:t>
            </a:r>
            <a:r>
              <a:rPr lang="id-ID" sz="2400" dirty="0" err="1"/>
              <a:t>etc</a:t>
            </a:r>
            <a:r>
              <a:rPr lang="id-ID" sz="2400" dirty="0" smtClean="0"/>
              <a:t>.</a:t>
            </a:r>
            <a:endParaRPr lang="id-ID"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5336" y="4001294"/>
            <a:ext cx="4752573" cy="2673323"/>
          </a:xfrm>
          <a:prstGeom prst="rect">
            <a:avLst/>
          </a:prstGeom>
        </p:spPr>
      </p:pic>
    </p:spTree>
    <p:extLst>
      <p:ext uri="{BB962C8B-B14F-4D97-AF65-F5344CB8AC3E}">
        <p14:creationId xmlns:p14="http://schemas.microsoft.com/office/powerpoint/2010/main" val="1273944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Software</a:t>
            </a:r>
            <a:endParaRPr lang="id-ID" dirty="0"/>
          </a:p>
        </p:txBody>
      </p:sp>
      <p:sp>
        <p:nvSpPr>
          <p:cNvPr id="3" name="Content Placeholder 2"/>
          <p:cNvSpPr>
            <a:spLocks noGrp="1"/>
          </p:cNvSpPr>
          <p:nvPr>
            <p:ph idx="1"/>
          </p:nvPr>
        </p:nvSpPr>
        <p:spPr/>
        <p:txBody>
          <a:bodyPr/>
          <a:lstStyle/>
          <a:p>
            <a:r>
              <a:rPr lang="en-US" dirty="0" smtClean="0"/>
              <a:t>It </a:t>
            </a:r>
            <a:r>
              <a:rPr lang="en-US" dirty="0"/>
              <a:t>resides in read-only memory and is used to </a:t>
            </a:r>
            <a:r>
              <a:rPr lang="en-US" dirty="0">
                <a:solidFill>
                  <a:srgbClr val="C00000"/>
                </a:solidFill>
              </a:rPr>
              <a:t>control products and systems</a:t>
            </a:r>
          </a:p>
          <a:p>
            <a:r>
              <a:rPr lang="en-US" dirty="0"/>
              <a:t>Embedded software  can </a:t>
            </a:r>
            <a:r>
              <a:rPr lang="en-US" dirty="0">
                <a:solidFill>
                  <a:srgbClr val="C00000"/>
                </a:solidFill>
              </a:rPr>
              <a:t>perform limited </a:t>
            </a:r>
            <a:r>
              <a:rPr lang="en-US" dirty="0"/>
              <a:t>and esoteric </a:t>
            </a:r>
            <a:r>
              <a:rPr lang="en-US" dirty="0" smtClean="0"/>
              <a:t>functions</a:t>
            </a:r>
            <a:endParaRPr lang="en-US" dirty="0"/>
          </a:p>
          <a:p>
            <a:endParaRPr lang="en-US" dirty="0" smtClean="0"/>
          </a:p>
          <a:p>
            <a:r>
              <a:rPr lang="en-US" dirty="0" smtClean="0"/>
              <a:t>Ex</a:t>
            </a:r>
            <a:r>
              <a:rPr lang="en-US" dirty="0"/>
              <a:t>.  </a:t>
            </a:r>
            <a:r>
              <a:rPr lang="en-US" dirty="0" smtClean="0"/>
              <a:t>Elevator, Air Conditioner, keypad </a:t>
            </a:r>
            <a:r>
              <a:rPr lang="en-US" dirty="0"/>
              <a:t>control for a microwave </a:t>
            </a:r>
            <a:r>
              <a:rPr lang="en-US" dirty="0" smtClean="0"/>
              <a:t>oven</a:t>
            </a:r>
            <a:endParaRPr lang="en-US" dirty="0"/>
          </a:p>
          <a:p>
            <a:endParaRPr lang="id-ID" dirty="0"/>
          </a:p>
        </p:txBody>
      </p:sp>
    </p:spTree>
    <p:extLst>
      <p:ext uri="{BB962C8B-B14F-4D97-AF65-F5344CB8AC3E}">
        <p14:creationId xmlns:p14="http://schemas.microsoft.com/office/powerpoint/2010/main" val="27304327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2585488028"/>
              </p:ext>
            </p:extLst>
          </p:nvPr>
        </p:nvGraphicFramePr>
        <p:xfrm>
          <a:off x="167099" y="1667763"/>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3189058811"/>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t>
            </a:r>
            <a:r>
              <a:rPr lang="en-US" dirty="0" smtClean="0"/>
              <a:t>Line Software</a:t>
            </a:r>
            <a:endParaRPr lang="id-ID" dirty="0"/>
          </a:p>
        </p:txBody>
      </p:sp>
      <p:sp>
        <p:nvSpPr>
          <p:cNvPr id="3" name="Content Placeholder 2"/>
          <p:cNvSpPr>
            <a:spLocks noGrp="1"/>
          </p:cNvSpPr>
          <p:nvPr>
            <p:ph idx="1"/>
          </p:nvPr>
        </p:nvSpPr>
        <p:spPr/>
        <p:txBody>
          <a:bodyPr/>
          <a:lstStyle/>
          <a:p>
            <a:r>
              <a:rPr lang="en-US" dirty="0" smtClean="0"/>
              <a:t>Designed </a:t>
            </a:r>
            <a:r>
              <a:rPr lang="en-US" dirty="0"/>
              <a:t>to provide a specific </a:t>
            </a:r>
            <a:r>
              <a:rPr lang="en-US" dirty="0">
                <a:solidFill>
                  <a:srgbClr val="C00000"/>
                </a:solidFill>
              </a:rPr>
              <a:t>capability for use by many different customers</a:t>
            </a:r>
            <a:r>
              <a:rPr lang="en-US" dirty="0"/>
              <a:t>, product line software can focus on a limited and esoteric </a:t>
            </a:r>
            <a:r>
              <a:rPr lang="en-US" dirty="0" smtClean="0"/>
              <a:t>marketplace</a:t>
            </a:r>
            <a:endParaRPr lang="en-US" dirty="0"/>
          </a:p>
          <a:p>
            <a:endParaRPr lang="en-US" dirty="0" smtClean="0"/>
          </a:p>
          <a:p>
            <a:r>
              <a:rPr lang="en-US" dirty="0" smtClean="0"/>
              <a:t>Ex</a:t>
            </a:r>
            <a:r>
              <a:rPr lang="en-US" dirty="0"/>
              <a:t>. Word processing, spreadsheet, CG, multimedia, etc.</a:t>
            </a:r>
          </a:p>
          <a:p>
            <a:endParaRPr lang="id-ID" dirty="0"/>
          </a:p>
        </p:txBody>
      </p:sp>
    </p:spTree>
    <p:extLst>
      <p:ext uri="{BB962C8B-B14F-4D97-AF65-F5344CB8AC3E}">
        <p14:creationId xmlns:p14="http://schemas.microsoft.com/office/powerpoint/2010/main" val="36811774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endParaRPr lang="id-ID" dirty="0"/>
          </a:p>
        </p:txBody>
      </p:sp>
      <p:sp>
        <p:nvSpPr>
          <p:cNvPr id="3" name="Content Placeholder 2"/>
          <p:cNvSpPr>
            <a:spLocks noGrp="1"/>
          </p:cNvSpPr>
          <p:nvPr>
            <p:ph idx="1"/>
          </p:nvPr>
        </p:nvSpPr>
        <p:spPr/>
        <p:txBody>
          <a:bodyPr/>
          <a:lstStyle/>
          <a:p>
            <a:pPr algn="just"/>
            <a:r>
              <a:rPr lang="en-US" dirty="0" smtClean="0"/>
              <a:t>Web </a:t>
            </a:r>
            <a:r>
              <a:rPr lang="en-US" dirty="0"/>
              <a:t>apps can be little more than a set of linked hypertext </a:t>
            </a:r>
            <a:r>
              <a:rPr lang="en-US" dirty="0" smtClean="0"/>
              <a:t>files</a:t>
            </a:r>
            <a:endParaRPr lang="en-US" dirty="0"/>
          </a:p>
          <a:p>
            <a:pPr algn="just"/>
            <a:r>
              <a:rPr lang="en-US" dirty="0"/>
              <a:t>It evolving into sophisticated computing environments that not only provide standalone features, functions but also </a:t>
            </a:r>
            <a:r>
              <a:rPr lang="en-US" dirty="0">
                <a:solidFill>
                  <a:srgbClr val="C00000"/>
                </a:solidFill>
              </a:rPr>
              <a:t>integrated with corporate database</a:t>
            </a:r>
            <a:r>
              <a:rPr lang="en-US" dirty="0"/>
              <a:t> and business </a:t>
            </a:r>
            <a:r>
              <a:rPr lang="en-US" dirty="0" smtClean="0"/>
              <a:t>applications</a:t>
            </a:r>
            <a:endParaRPr lang="en-US" dirty="0"/>
          </a:p>
          <a:p>
            <a:pPr algn="just"/>
            <a:endParaRPr lang="id-ID" dirty="0"/>
          </a:p>
        </p:txBody>
      </p:sp>
    </p:spTree>
    <p:extLst>
      <p:ext uri="{BB962C8B-B14F-4D97-AF65-F5344CB8AC3E}">
        <p14:creationId xmlns:p14="http://schemas.microsoft.com/office/powerpoint/2010/main" val="40633451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err="1"/>
              <a:t>Artificial</a:t>
            </a:r>
            <a:r>
              <a:rPr lang="id-ID" dirty="0"/>
              <a:t> Intelligence </a:t>
            </a:r>
            <a:r>
              <a:rPr lang="en-US" dirty="0"/>
              <a:t>S</a:t>
            </a:r>
            <a:r>
              <a:rPr lang="id-ID" dirty="0" err="1" smtClean="0"/>
              <a:t>oftware</a:t>
            </a:r>
            <a:endParaRPr lang="id-ID" dirty="0"/>
          </a:p>
        </p:txBody>
      </p:sp>
      <p:sp>
        <p:nvSpPr>
          <p:cNvPr id="3" name="Content Placeholder 2"/>
          <p:cNvSpPr>
            <a:spLocks noGrp="1"/>
          </p:cNvSpPr>
          <p:nvPr>
            <p:ph idx="1"/>
          </p:nvPr>
        </p:nvSpPr>
        <p:spPr/>
        <p:txBody>
          <a:bodyPr/>
          <a:lstStyle/>
          <a:p>
            <a:pPr algn="just"/>
            <a:r>
              <a:rPr lang="id-ID" dirty="0" smtClean="0"/>
              <a:t>AI </a:t>
            </a:r>
            <a:r>
              <a:rPr lang="id-ID" dirty="0" err="1"/>
              <a:t>software</a:t>
            </a:r>
            <a:r>
              <a:rPr lang="id-ID" dirty="0"/>
              <a:t> </a:t>
            </a:r>
            <a:r>
              <a:rPr lang="id-ID" dirty="0" err="1"/>
              <a:t>makes</a:t>
            </a:r>
            <a:r>
              <a:rPr lang="id-ID" dirty="0"/>
              <a:t> </a:t>
            </a:r>
            <a:r>
              <a:rPr lang="id-ID" dirty="0" err="1"/>
              <a:t>use</a:t>
            </a:r>
            <a:r>
              <a:rPr lang="id-ID" dirty="0"/>
              <a:t> of </a:t>
            </a:r>
            <a:r>
              <a:rPr lang="id-ID" dirty="0" err="1"/>
              <a:t>non-numerical</a:t>
            </a:r>
            <a:r>
              <a:rPr lang="id-ID" dirty="0"/>
              <a:t> </a:t>
            </a:r>
            <a:r>
              <a:rPr lang="id-ID" dirty="0" err="1"/>
              <a:t>algorithms</a:t>
            </a:r>
            <a:r>
              <a:rPr lang="id-ID" dirty="0"/>
              <a:t> </a:t>
            </a:r>
            <a:r>
              <a:rPr lang="id-ID" dirty="0" err="1"/>
              <a:t>to</a:t>
            </a:r>
            <a:r>
              <a:rPr lang="id-ID" dirty="0"/>
              <a:t> </a:t>
            </a:r>
            <a:r>
              <a:rPr lang="id-ID" dirty="0" err="1">
                <a:solidFill>
                  <a:srgbClr val="C00000"/>
                </a:solidFill>
              </a:rPr>
              <a:t>solve</a:t>
            </a:r>
            <a:r>
              <a:rPr lang="id-ID" dirty="0">
                <a:solidFill>
                  <a:srgbClr val="C00000"/>
                </a:solidFill>
              </a:rPr>
              <a:t> </a:t>
            </a:r>
            <a:r>
              <a:rPr lang="id-ID" dirty="0" err="1">
                <a:solidFill>
                  <a:srgbClr val="C00000"/>
                </a:solidFill>
              </a:rPr>
              <a:t>complex</a:t>
            </a:r>
            <a:r>
              <a:rPr lang="id-ID" dirty="0">
                <a:solidFill>
                  <a:srgbClr val="C00000"/>
                </a:solidFill>
              </a:rPr>
              <a:t> </a:t>
            </a:r>
            <a:r>
              <a:rPr lang="id-ID" dirty="0" err="1">
                <a:solidFill>
                  <a:srgbClr val="C00000"/>
                </a:solidFill>
              </a:rPr>
              <a:t>problems</a:t>
            </a:r>
            <a:r>
              <a:rPr lang="id-ID" dirty="0">
                <a:solidFill>
                  <a:srgbClr val="C00000"/>
                </a:solidFill>
              </a:rPr>
              <a:t> </a:t>
            </a:r>
            <a:r>
              <a:rPr lang="id-ID" dirty="0" err="1"/>
              <a:t>that</a:t>
            </a:r>
            <a:r>
              <a:rPr lang="id-ID" dirty="0"/>
              <a:t> </a:t>
            </a:r>
            <a:r>
              <a:rPr lang="id-ID" dirty="0" err="1"/>
              <a:t>are</a:t>
            </a:r>
            <a:r>
              <a:rPr lang="id-ID" dirty="0"/>
              <a:t> not </a:t>
            </a:r>
            <a:r>
              <a:rPr lang="id-ID" dirty="0" err="1"/>
              <a:t>amenable</a:t>
            </a:r>
            <a:r>
              <a:rPr lang="id-ID" dirty="0"/>
              <a:t> </a:t>
            </a:r>
            <a:r>
              <a:rPr lang="id-ID" dirty="0" err="1"/>
              <a:t>to</a:t>
            </a:r>
            <a:r>
              <a:rPr lang="id-ID" dirty="0"/>
              <a:t> </a:t>
            </a:r>
            <a:r>
              <a:rPr lang="id-ID" dirty="0" err="1"/>
              <a:t>computation</a:t>
            </a:r>
            <a:r>
              <a:rPr lang="id-ID" dirty="0"/>
              <a:t> </a:t>
            </a:r>
            <a:r>
              <a:rPr lang="id-ID" dirty="0" err="1"/>
              <a:t>or</a:t>
            </a:r>
            <a:r>
              <a:rPr lang="id-ID" dirty="0"/>
              <a:t> </a:t>
            </a:r>
            <a:r>
              <a:rPr lang="id-ID" dirty="0" err="1"/>
              <a:t>straightforward</a:t>
            </a:r>
            <a:r>
              <a:rPr lang="id-ID" dirty="0"/>
              <a:t> </a:t>
            </a:r>
            <a:r>
              <a:rPr lang="id-ID" dirty="0" err="1"/>
              <a:t>analysis</a:t>
            </a:r>
            <a:endParaRPr lang="id-ID" dirty="0"/>
          </a:p>
          <a:p>
            <a:pPr algn="just"/>
            <a:endParaRPr lang="en-US" dirty="0" smtClean="0"/>
          </a:p>
          <a:p>
            <a:pPr algn="just"/>
            <a:r>
              <a:rPr lang="id-ID" dirty="0" err="1" smtClean="0"/>
              <a:t>Ex</a:t>
            </a:r>
            <a:r>
              <a:rPr lang="id-ID" dirty="0"/>
              <a:t>. </a:t>
            </a:r>
            <a:r>
              <a:rPr lang="id-ID" dirty="0" err="1"/>
              <a:t>Robotics</a:t>
            </a:r>
            <a:r>
              <a:rPr lang="id-ID" dirty="0"/>
              <a:t>, </a:t>
            </a:r>
            <a:r>
              <a:rPr lang="id-ID" dirty="0" err="1"/>
              <a:t>expert</a:t>
            </a:r>
            <a:r>
              <a:rPr lang="id-ID" dirty="0"/>
              <a:t> </a:t>
            </a:r>
            <a:r>
              <a:rPr lang="id-ID" dirty="0" err="1"/>
              <a:t>system</a:t>
            </a:r>
            <a:r>
              <a:rPr lang="id-ID" dirty="0"/>
              <a:t>, </a:t>
            </a:r>
            <a:r>
              <a:rPr lang="id-ID" dirty="0" err="1"/>
              <a:t>game</a:t>
            </a:r>
            <a:r>
              <a:rPr lang="id-ID" dirty="0"/>
              <a:t> </a:t>
            </a:r>
            <a:r>
              <a:rPr lang="id-ID" dirty="0" err="1"/>
              <a:t>playing</a:t>
            </a:r>
            <a:r>
              <a:rPr lang="id-ID" dirty="0"/>
              <a:t>, </a:t>
            </a:r>
            <a:r>
              <a:rPr lang="id-ID" dirty="0" err="1"/>
              <a:t>etc</a:t>
            </a:r>
            <a:r>
              <a:rPr lang="id-ID" dirty="0"/>
              <a:t>.</a:t>
            </a:r>
          </a:p>
          <a:p>
            <a:pPr algn="just"/>
            <a:endParaRPr lang="id-ID" dirty="0"/>
          </a:p>
          <a:p>
            <a:pPr algn="just"/>
            <a:endParaRPr lang="id-ID" dirty="0"/>
          </a:p>
        </p:txBody>
      </p:sp>
    </p:spTree>
    <p:extLst>
      <p:ext uri="{BB962C8B-B14F-4D97-AF65-F5344CB8AC3E}">
        <p14:creationId xmlns:p14="http://schemas.microsoft.com/office/powerpoint/2010/main" val="19167392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Jenis</a:t>
            </a:r>
            <a:r>
              <a:rPr lang="en-US" dirty="0"/>
              <a:t> </a:t>
            </a:r>
            <a:r>
              <a:rPr lang="id-ID" altLang="ja-JP" dirty="0"/>
              <a:t>Software </a:t>
            </a:r>
            <a:r>
              <a:rPr lang="en-US" dirty="0"/>
              <a:t>(</a:t>
            </a:r>
            <a:r>
              <a:rPr lang="en-US" dirty="0" err="1">
                <a:solidFill>
                  <a:srgbClr val="C00000"/>
                </a:solidFill>
              </a:rPr>
              <a:t>Lisensi</a:t>
            </a:r>
            <a:r>
              <a:rPr lang="en-US" dirty="0"/>
              <a:t>)</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5847808"/>
              </p:ext>
            </p:extLst>
          </p:nvPr>
        </p:nvGraphicFramePr>
        <p:xfrm>
          <a:off x="206188" y="1976717"/>
          <a:ext cx="8839200" cy="4221480"/>
        </p:xfrm>
        <a:graphic>
          <a:graphicData uri="http://schemas.openxmlformats.org/drawingml/2006/table">
            <a:tbl>
              <a:tblPr firstRow="1" bandRow="1">
                <a:tableStyleId>{073A0DAA-6AF3-43AB-8588-CEC1D06C72B9}</a:tableStyleId>
              </a:tblPr>
              <a:tblGrid>
                <a:gridCol w="4419600"/>
                <a:gridCol w="4419600"/>
              </a:tblGrid>
              <a:tr h="468854">
                <a:tc>
                  <a:txBody>
                    <a:bodyPr/>
                    <a:lstStyle/>
                    <a:p>
                      <a:r>
                        <a:rPr lang="en-US" sz="2800" dirty="0" smtClean="0"/>
                        <a:t>Open Source Software</a:t>
                      </a:r>
                      <a:endParaRPr lang="id-ID" sz="2800" dirty="0"/>
                    </a:p>
                  </a:txBody>
                  <a:tcPr/>
                </a:tc>
                <a:tc>
                  <a:txBody>
                    <a:bodyPr/>
                    <a:lstStyle/>
                    <a:p>
                      <a:r>
                        <a:rPr lang="en-US" sz="2800" dirty="0" smtClean="0"/>
                        <a:t>Proprietary Software</a:t>
                      </a:r>
                      <a:endParaRPr lang="id-ID" sz="2800" dirty="0"/>
                    </a:p>
                  </a:txBody>
                  <a:tcPr/>
                </a:tc>
              </a:tr>
              <a:tr h="370840">
                <a:tc>
                  <a:txBody>
                    <a:bodyPr/>
                    <a:lstStyle/>
                    <a:p>
                      <a:r>
                        <a:rPr lang="en-US" sz="2300" dirty="0" smtClean="0"/>
                        <a:t>Linux, </a:t>
                      </a:r>
                      <a:r>
                        <a:rPr lang="en-US" sz="2300" dirty="0" err="1" smtClean="0"/>
                        <a:t>OpenOffice</a:t>
                      </a:r>
                      <a:r>
                        <a:rPr lang="en-US" sz="2300" dirty="0" smtClean="0"/>
                        <a:t>, GIMP</a:t>
                      </a:r>
                      <a:endParaRPr lang="id-ID" sz="2300" dirty="0"/>
                    </a:p>
                  </a:txBody>
                  <a:tcPr/>
                </a:tc>
                <a:tc>
                  <a:txBody>
                    <a:bodyPr/>
                    <a:lstStyle/>
                    <a:p>
                      <a:r>
                        <a:rPr lang="en-US" sz="2300" dirty="0" smtClean="0"/>
                        <a:t>MS Windows,</a:t>
                      </a:r>
                      <a:r>
                        <a:rPr lang="en-US" sz="2300" baseline="0" dirty="0" smtClean="0"/>
                        <a:t> MS Office 2013, Adobe Photoshop</a:t>
                      </a:r>
                      <a:endParaRPr lang="id-ID" sz="2300" dirty="0"/>
                    </a:p>
                  </a:txBody>
                  <a:tcPr/>
                </a:tc>
              </a:tr>
              <a:tr h="370840">
                <a:tc>
                  <a:txBody>
                    <a:bodyPr/>
                    <a:lstStyle/>
                    <a:p>
                      <a:r>
                        <a:rPr lang="en-US" sz="2300" dirty="0" smtClean="0"/>
                        <a:t>Purchased with its source code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Purchased without its source code</a:t>
                      </a:r>
                      <a:endParaRPr lang="id-ID" sz="2300" dirty="0" smtClean="0"/>
                    </a:p>
                  </a:txBody>
                  <a:tcPr/>
                </a:tc>
              </a:tr>
              <a:tr h="370840">
                <a:tc>
                  <a:txBody>
                    <a:bodyPr/>
                    <a:lstStyle/>
                    <a:p>
                      <a:r>
                        <a:rPr lang="en-US" sz="2300" dirty="0" smtClean="0"/>
                        <a:t>Users can get</a:t>
                      </a:r>
                      <a:r>
                        <a:rPr lang="en-US" sz="2300" baseline="0" dirty="0" smtClean="0"/>
                        <a:t> for free of charge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Users must pay</a:t>
                      </a:r>
                      <a:r>
                        <a:rPr lang="en-US" sz="2300" baseline="0" dirty="0" smtClean="0"/>
                        <a:t> to get</a:t>
                      </a:r>
                      <a:endParaRPr lang="id-ID" sz="2300" dirty="0" smtClean="0"/>
                    </a:p>
                  </a:txBody>
                  <a:tcPr/>
                </a:tc>
              </a:tr>
              <a:tr h="370840">
                <a:tc>
                  <a:txBody>
                    <a:bodyPr/>
                    <a:lstStyle/>
                    <a:p>
                      <a:r>
                        <a:rPr lang="en-US" sz="2300" dirty="0" smtClean="0"/>
                        <a:t>Users</a:t>
                      </a:r>
                      <a:r>
                        <a:rPr lang="en-US" sz="2300" baseline="0" dirty="0" smtClean="0"/>
                        <a:t> can modify the software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Users</a:t>
                      </a:r>
                      <a:r>
                        <a:rPr lang="en-US" sz="2300" baseline="0" dirty="0" smtClean="0"/>
                        <a:t> cannot modify the software</a:t>
                      </a:r>
                      <a:endParaRPr lang="id-ID" sz="2300" dirty="0" smtClean="0"/>
                    </a:p>
                  </a:txBody>
                  <a:tcPr/>
                </a:tc>
              </a:tr>
              <a:tr h="370840">
                <a:tc>
                  <a:txBody>
                    <a:bodyPr/>
                    <a:lstStyle/>
                    <a:p>
                      <a:r>
                        <a:rPr lang="en-US" sz="2300" dirty="0" smtClean="0"/>
                        <a:t>Users can install software freely into any computer</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Users must have a license</a:t>
                      </a:r>
                      <a:r>
                        <a:rPr lang="en-US" sz="2300" baseline="0" dirty="0" smtClean="0"/>
                        <a:t> from vendor before</a:t>
                      </a:r>
                      <a:r>
                        <a:rPr lang="en-US" sz="2300" dirty="0" smtClean="0"/>
                        <a:t> install into computer</a:t>
                      </a:r>
                      <a:endParaRPr lang="id-ID" sz="2300" dirty="0" smtClean="0"/>
                    </a:p>
                  </a:txBody>
                  <a:tcPr/>
                </a:tc>
              </a:tr>
              <a:tr h="370840">
                <a:tc>
                  <a:txBody>
                    <a:bodyPr/>
                    <a:lstStyle/>
                    <a:p>
                      <a:r>
                        <a:rPr lang="en-US" sz="2300" dirty="0" smtClean="0"/>
                        <a:t>No one is responsible to the software</a:t>
                      </a:r>
                      <a:endParaRPr lang="id-ID" sz="23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dirty="0" smtClean="0"/>
                        <a:t>Fully support from vendor if anything happened to the software</a:t>
                      </a:r>
                      <a:endParaRPr lang="id-ID" sz="2300" dirty="0" smtClean="0"/>
                    </a:p>
                  </a:txBody>
                  <a:tcPr/>
                </a:tc>
              </a:tr>
            </a:tbl>
          </a:graphicData>
        </a:graphic>
      </p:graphicFrame>
    </p:spTree>
    <p:extLst>
      <p:ext uri="{BB962C8B-B14F-4D97-AF65-F5344CB8AC3E}">
        <p14:creationId xmlns:p14="http://schemas.microsoft.com/office/powerpoint/2010/main" val="3185366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endParaRPr lang="id-ID" dirty="0"/>
          </a:p>
        </p:txBody>
      </p:sp>
      <p:sp>
        <p:nvSpPr>
          <p:cNvPr id="3" name="Content Placeholder 2"/>
          <p:cNvSpPr>
            <a:spLocks noGrp="1"/>
          </p:cNvSpPr>
          <p:nvPr>
            <p:ph idx="1"/>
          </p:nvPr>
        </p:nvSpPr>
        <p:spPr>
          <a:xfrm>
            <a:off x="628650" y="1529104"/>
            <a:ext cx="7886700" cy="4947445"/>
          </a:xfrm>
        </p:spPr>
        <p:txBody>
          <a:bodyPr>
            <a:normAutofit fontScale="92500"/>
          </a:bodyPr>
          <a:lstStyle/>
          <a:p>
            <a:pPr algn="just"/>
            <a:r>
              <a:rPr lang="en-US" dirty="0"/>
              <a:t>Software yang </a:t>
            </a:r>
            <a:r>
              <a:rPr lang="en-US" dirty="0">
                <a:solidFill>
                  <a:srgbClr val="C00000"/>
                </a:solidFill>
              </a:rPr>
              <a:t>source </a:t>
            </a:r>
            <a:r>
              <a:rPr lang="en-US" dirty="0" err="1">
                <a:solidFill>
                  <a:srgbClr val="C00000"/>
                </a:solidFill>
              </a:rPr>
              <a:t>codenya</a:t>
            </a:r>
            <a:r>
              <a:rPr lang="en-US" dirty="0">
                <a:solidFill>
                  <a:srgbClr val="C00000"/>
                </a:solidFill>
              </a:rPr>
              <a:t> </a:t>
            </a:r>
            <a:r>
              <a:rPr lang="en-US" dirty="0" err="1">
                <a:solidFill>
                  <a:srgbClr val="C00000"/>
                </a:solidFill>
              </a:rPr>
              <a:t>terbuka</a:t>
            </a:r>
            <a:r>
              <a:rPr lang="en-US" dirty="0">
                <a:solidFill>
                  <a:srgbClr val="C00000"/>
                </a:solidFill>
              </a:rPr>
              <a:t> </a:t>
            </a:r>
            <a:r>
              <a:rPr lang="en-US" dirty="0" err="1"/>
              <a:t>dan</a:t>
            </a:r>
            <a:r>
              <a:rPr lang="en-US" dirty="0"/>
              <a:t> </a:t>
            </a:r>
            <a:r>
              <a:rPr lang="en-US" dirty="0" err="1"/>
              <a:t>didistribusika</a:t>
            </a:r>
            <a:r>
              <a:rPr lang="id-ID" dirty="0"/>
              <a:t>n</a:t>
            </a:r>
            <a:r>
              <a:rPr lang="en-US" dirty="0"/>
              <a:t> </a:t>
            </a:r>
            <a:r>
              <a:rPr lang="en-US" dirty="0" err="1"/>
              <a:t>dalam</a:t>
            </a:r>
            <a:r>
              <a:rPr lang="en-US" dirty="0"/>
              <a:t> </a:t>
            </a:r>
            <a:r>
              <a:rPr lang="en-US" dirty="0" err="1"/>
              <a:t>suatu</a:t>
            </a:r>
            <a:r>
              <a:rPr lang="en-US" dirty="0"/>
              <a:t> format </a:t>
            </a:r>
            <a:r>
              <a:rPr lang="en-US" dirty="0" err="1"/>
              <a:t>lisensi</a:t>
            </a:r>
            <a:r>
              <a:rPr lang="en-US" dirty="0"/>
              <a:t> yang</a:t>
            </a:r>
            <a:r>
              <a:rPr lang="id-ID" dirty="0"/>
              <a:t> </a:t>
            </a:r>
            <a:r>
              <a:rPr lang="en-US" dirty="0" err="1"/>
              <a:t>memungkinkan</a:t>
            </a:r>
            <a:r>
              <a:rPr lang="en-US" dirty="0"/>
              <a:t> </a:t>
            </a:r>
            <a:r>
              <a:rPr lang="en-US" dirty="0" err="1"/>
              <a:t>pihak</a:t>
            </a:r>
            <a:r>
              <a:rPr lang="en-US" dirty="0"/>
              <a:t> lain </a:t>
            </a:r>
            <a:r>
              <a:rPr lang="en-US" dirty="0" err="1"/>
              <a:t>secara</a:t>
            </a:r>
            <a:r>
              <a:rPr lang="en-US" dirty="0"/>
              <a:t> </a:t>
            </a:r>
            <a:r>
              <a:rPr lang="en-US" dirty="0" err="1">
                <a:solidFill>
                  <a:srgbClr val="C00000"/>
                </a:solidFill>
              </a:rPr>
              <a:t>bebas</a:t>
            </a:r>
            <a:r>
              <a:rPr lang="id-ID" dirty="0">
                <a:solidFill>
                  <a:srgbClr val="C00000"/>
                </a:solidFill>
              </a:rPr>
              <a:t> </a:t>
            </a:r>
            <a:r>
              <a:rPr lang="en-US" dirty="0" err="1">
                <a:solidFill>
                  <a:srgbClr val="C00000"/>
                </a:solidFill>
              </a:rPr>
              <a:t>memperbanyak</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memodifikasi</a:t>
            </a:r>
            <a:r>
              <a:rPr lang="en-US" dirty="0"/>
              <a:t> source code </a:t>
            </a:r>
            <a:r>
              <a:rPr lang="en-US" dirty="0" err="1"/>
              <a:t>didalamnya</a:t>
            </a:r>
            <a:endParaRPr lang="id-ID" dirty="0"/>
          </a:p>
          <a:p>
            <a:pPr algn="just"/>
            <a:r>
              <a:rPr lang="en-US" dirty="0" err="1">
                <a:solidFill>
                  <a:srgbClr val="C00000"/>
                </a:solidFill>
              </a:rPr>
              <a:t>Hak</a:t>
            </a:r>
            <a:r>
              <a:rPr lang="en-US" dirty="0">
                <a:solidFill>
                  <a:srgbClr val="C00000"/>
                </a:solidFill>
              </a:rPr>
              <a:t> </a:t>
            </a:r>
            <a:r>
              <a:rPr lang="en-US" dirty="0" err="1">
                <a:solidFill>
                  <a:srgbClr val="C00000"/>
                </a:solidFill>
              </a:rPr>
              <a:t>cipta</a:t>
            </a:r>
            <a:r>
              <a:rPr lang="en-US" dirty="0">
                <a:solidFill>
                  <a:srgbClr val="C00000"/>
                </a:solidFill>
              </a:rPr>
              <a:t> </a:t>
            </a:r>
            <a:r>
              <a:rPr lang="en-US" dirty="0" err="1">
                <a:solidFill>
                  <a:srgbClr val="C00000"/>
                </a:solidFill>
              </a:rPr>
              <a:t>tetap</a:t>
            </a:r>
            <a:r>
              <a:rPr lang="en-US" dirty="0">
                <a:solidFill>
                  <a:srgbClr val="C00000"/>
                </a:solidFill>
              </a:rPr>
              <a:t> </a:t>
            </a:r>
            <a:r>
              <a:rPr lang="en-US" dirty="0" err="1">
                <a:solidFill>
                  <a:srgbClr val="C00000"/>
                </a:solidFill>
              </a:rPr>
              <a:t>ada</a:t>
            </a:r>
            <a:r>
              <a:rPr lang="en-US" dirty="0"/>
              <a:t>, </a:t>
            </a:r>
            <a:r>
              <a:rPr lang="en-US" dirty="0" err="1"/>
              <a:t>tapi</a:t>
            </a:r>
            <a:r>
              <a:rPr lang="en-US" dirty="0"/>
              <a:t> </a:t>
            </a:r>
            <a:r>
              <a:rPr lang="en-US" dirty="0" err="1"/>
              <a:t>lisensi</a:t>
            </a:r>
            <a:r>
              <a:rPr lang="en-US" dirty="0"/>
              <a:t> </a:t>
            </a:r>
            <a:r>
              <a:rPr lang="en-US" dirty="0" err="1"/>
              <a:t>memungkinkan</a:t>
            </a:r>
            <a:r>
              <a:rPr lang="id-ID" dirty="0"/>
              <a:t> </a:t>
            </a:r>
            <a:r>
              <a:rPr lang="en-US" dirty="0"/>
              <a:t>orang lain </a:t>
            </a:r>
            <a:r>
              <a:rPr lang="en-US" dirty="0" err="1">
                <a:solidFill>
                  <a:srgbClr val="C00000"/>
                </a:solidFill>
              </a:rPr>
              <a:t>bebas</a:t>
            </a:r>
            <a:r>
              <a:rPr lang="en-US" dirty="0"/>
              <a:t> </a:t>
            </a:r>
            <a:r>
              <a:rPr lang="en-US" dirty="0" err="1"/>
              <a:t>untuk</a:t>
            </a:r>
            <a:r>
              <a:rPr lang="en-US" dirty="0"/>
              <a:t> </a:t>
            </a:r>
            <a:r>
              <a:rPr lang="en-US" dirty="0" err="1">
                <a:solidFill>
                  <a:srgbClr val="C00000"/>
                </a:solidFill>
              </a:rPr>
              <a:t>menggunakan</a:t>
            </a:r>
            <a:r>
              <a:rPr lang="en-US" dirty="0"/>
              <a:t> </a:t>
            </a:r>
            <a:r>
              <a:rPr lang="en-US" dirty="0" err="1"/>
              <a:t>dan</a:t>
            </a:r>
            <a:r>
              <a:rPr lang="id-ID" dirty="0"/>
              <a:t> </a:t>
            </a:r>
            <a:r>
              <a:rPr lang="en-US" dirty="0" err="1">
                <a:solidFill>
                  <a:srgbClr val="C00000"/>
                </a:solidFill>
              </a:rPr>
              <a:t>memodifikasi</a:t>
            </a:r>
            <a:r>
              <a:rPr lang="en-US" dirty="0"/>
              <a:t> software </a:t>
            </a:r>
            <a:r>
              <a:rPr lang="en-US" dirty="0" err="1"/>
              <a:t>tersebut</a:t>
            </a:r>
            <a:endParaRPr lang="en-US" dirty="0"/>
          </a:p>
          <a:p>
            <a:pPr algn="just"/>
            <a:r>
              <a:rPr lang="en-US" dirty="0" err="1"/>
              <a:t>Jenis</a:t>
            </a:r>
            <a:r>
              <a:rPr lang="en-US" dirty="0"/>
              <a:t> </a:t>
            </a:r>
            <a:r>
              <a:rPr lang="en-US" dirty="0" err="1"/>
              <a:t>lisensi</a:t>
            </a:r>
            <a:r>
              <a:rPr lang="en-US" dirty="0"/>
              <a:t> open source software:</a:t>
            </a:r>
          </a:p>
          <a:p>
            <a:pPr lvl="1" algn="just"/>
            <a:r>
              <a:rPr lang="en-US" sz="2000" dirty="0"/>
              <a:t>GNU General Public License (GPL)</a:t>
            </a:r>
          </a:p>
          <a:p>
            <a:pPr lvl="1" algn="just"/>
            <a:r>
              <a:rPr lang="en-US" sz="2000" dirty="0"/>
              <a:t>Apache License</a:t>
            </a:r>
          </a:p>
          <a:p>
            <a:pPr lvl="1" algn="just"/>
            <a:r>
              <a:rPr lang="en-US" sz="2000" dirty="0"/>
              <a:t>BSD license</a:t>
            </a:r>
          </a:p>
          <a:p>
            <a:pPr lvl="1" algn="just"/>
            <a:r>
              <a:rPr lang="en-US" sz="2000" dirty="0"/>
              <a:t>MIT License</a:t>
            </a:r>
          </a:p>
          <a:p>
            <a:pPr lvl="1" algn="just"/>
            <a:r>
              <a:rPr lang="en-US" sz="2000" dirty="0"/>
              <a:t>Mozilla Public </a:t>
            </a:r>
            <a:r>
              <a:rPr lang="en-US" sz="2000" dirty="0" smtClean="0"/>
              <a:t>License</a:t>
            </a:r>
            <a:endParaRPr lang="en-US" sz="2000" dirty="0"/>
          </a:p>
        </p:txBody>
      </p:sp>
      <p:sp>
        <p:nvSpPr>
          <p:cNvPr id="4" name="Slide Number Placeholder 3"/>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0110389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Proprietary Software</a:t>
            </a:r>
            <a:endParaRPr lang="id-ID" dirty="0"/>
          </a:p>
        </p:txBody>
      </p:sp>
      <p:sp>
        <p:nvSpPr>
          <p:cNvPr id="3" name="Content Placeholder 2"/>
          <p:cNvSpPr>
            <a:spLocks noGrp="1"/>
          </p:cNvSpPr>
          <p:nvPr>
            <p:ph idx="1"/>
          </p:nvPr>
        </p:nvSpPr>
        <p:spPr/>
        <p:txBody>
          <a:bodyPr>
            <a:normAutofit lnSpcReduction="10000"/>
          </a:bodyPr>
          <a:lstStyle/>
          <a:p>
            <a:pPr algn="just"/>
            <a:r>
              <a:rPr lang="en-US" dirty="0"/>
              <a:t>Software yang </a:t>
            </a:r>
            <a:r>
              <a:rPr lang="en-US" dirty="0">
                <a:solidFill>
                  <a:srgbClr val="C00000"/>
                </a:solidFill>
              </a:rPr>
              <a:t>source </a:t>
            </a:r>
            <a:r>
              <a:rPr lang="en-US" dirty="0" err="1">
                <a:solidFill>
                  <a:srgbClr val="C00000"/>
                </a:solidFill>
              </a:rPr>
              <a:t>codenya</a:t>
            </a:r>
            <a:r>
              <a:rPr lang="en-US" dirty="0">
                <a:solidFill>
                  <a:srgbClr val="C00000"/>
                </a:solidFill>
              </a:rPr>
              <a:t> </a:t>
            </a:r>
            <a:r>
              <a:rPr lang="en-US" dirty="0" err="1">
                <a:solidFill>
                  <a:srgbClr val="C00000"/>
                </a:solidFill>
              </a:rPr>
              <a:t>tertutup</a:t>
            </a:r>
            <a:r>
              <a:rPr lang="en-US" dirty="0">
                <a:solidFill>
                  <a:srgbClr val="C00000"/>
                </a:solidFill>
              </a:rPr>
              <a:t> </a:t>
            </a:r>
            <a:r>
              <a:rPr lang="en-US" dirty="0" err="1"/>
              <a:t>dan</a:t>
            </a:r>
            <a:r>
              <a:rPr lang="en-US" dirty="0"/>
              <a:t> </a:t>
            </a:r>
            <a:r>
              <a:rPr lang="en-US" dirty="0" err="1"/>
              <a:t>didistribusikan</a:t>
            </a:r>
            <a:r>
              <a:rPr lang="en-US" dirty="0"/>
              <a:t> </a:t>
            </a:r>
            <a:r>
              <a:rPr lang="en-US" dirty="0" err="1"/>
              <a:t>dengan</a:t>
            </a:r>
            <a:r>
              <a:rPr lang="en-US" dirty="0"/>
              <a:t> </a:t>
            </a:r>
            <a:r>
              <a:rPr lang="en-US" dirty="0" err="1"/>
              <a:t>suatu</a:t>
            </a:r>
            <a:r>
              <a:rPr lang="en-US" dirty="0"/>
              <a:t> format </a:t>
            </a:r>
            <a:r>
              <a:rPr lang="en-US" dirty="0" err="1"/>
              <a:t>lisensi</a:t>
            </a:r>
            <a:r>
              <a:rPr lang="en-US" dirty="0"/>
              <a:t> yang </a:t>
            </a:r>
            <a:r>
              <a:rPr lang="fi-FI" dirty="0">
                <a:solidFill>
                  <a:srgbClr val="C00000"/>
                </a:solidFill>
              </a:rPr>
              <a:t>membatasi</a:t>
            </a:r>
            <a:r>
              <a:rPr lang="fi-FI" dirty="0"/>
              <a:t> pihak lain untuk menggunakan, </a:t>
            </a:r>
            <a:r>
              <a:rPr lang="en-US" dirty="0" err="1"/>
              <a:t>memperbanyak</a:t>
            </a:r>
            <a:r>
              <a:rPr lang="en-US" dirty="0"/>
              <a:t> </a:t>
            </a:r>
            <a:r>
              <a:rPr lang="en-US" dirty="0" err="1"/>
              <a:t>dan</a:t>
            </a:r>
            <a:r>
              <a:rPr lang="en-US" dirty="0"/>
              <a:t> </a:t>
            </a:r>
            <a:r>
              <a:rPr lang="en-US" dirty="0" err="1"/>
              <a:t>memodifikasi</a:t>
            </a:r>
            <a:endParaRPr lang="en-US" dirty="0"/>
          </a:p>
          <a:p>
            <a:pPr algn="just"/>
            <a:r>
              <a:rPr lang="en-US" dirty="0" err="1"/>
              <a:t>Lisensi</a:t>
            </a:r>
            <a:r>
              <a:rPr lang="en-US" dirty="0"/>
              <a:t> proprietary software </a:t>
            </a:r>
            <a:r>
              <a:rPr lang="en-US" dirty="0" err="1">
                <a:solidFill>
                  <a:srgbClr val="C00000"/>
                </a:solidFill>
              </a:rPr>
              <a:t>memungkinkan</a:t>
            </a:r>
            <a:r>
              <a:rPr lang="en-US" dirty="0">
                <a:solidFill>
                  <a:srgbClr val="C00000"/>
                </a:solidFill>
              </a:rPr>
              <a:t> orang lain </a:t>
            </a:r>
            <a:r>
              <a:rPr lang="en-US" dirty="0" err="1">
                <a:solidFill>
                  <a:srgbClr val="C00000"/>
                </a:solidFill>
              </a:rPr>
              <a:t>menggunakan</a:t>
            </a:r>
            <a:r>
              <a:rPr lang="en-US" dirty="0"/>
              <a:t> software yang </a:t>
            </a:r>
            <a:r>
              <a:rPr lang="en-US" dirty="0" err="1"/>
              <a:t>kita</a:t>
            </a:r>
            <a:r>
              <a:rPr lang="en-US" dirty="0"/>
              <a:t> </a:t>
            </a:r>
            <a:r>
              <a:rPr lang="en-US" dirty="0" err="1"/>
              <a:t>buat</a:t>
            </a:r>
            <a:r>
              <a:rPr lang="en-US" dirty="0"/>
              <a:t> </a:t>
            </a:r>
            <a:r>
              <a:rPr lang="en-US" dirty="0" err="1"/>
              <a:t>dengan</a:t>
            </a:r>
            <a:r>
              <a:rPr lang="en-US" dirty="0"/>
              <a:t> </a:t>
            </a:r>
            <a:r>
              <a:rPr lang="en-US" dirty="0" err="1"/>
              <a:t>diikuti</a:t>
            </a:r>
            <a:r>
              <a:rPr lang="en-US" dirty="0"/>
              <a:t> </a:t>
            </a:r>
            <a:r>
              <a:rPr lang="en-US" dirty="0" err="1">
                <a:solidFill>
                  <a:srgbClr val="C00000"/>
                </a:solidFill>
              </a:rPr>
              <a:t>penyerahan</a:t>
            </a:r>
            <a:r>
              <a:rPr lang="en-US" dirty="0">
                <a:solidFill>
                  <a:srgbClr val="C00000"/>
                </a:solidFill>
              </a:rPr>
              <a:t> </a:t>
            </a:r>
            <a:r>
              <a:rPr lang="en-US" dirty="0" err="1">
                <a:solidFill>
                  <a:srgbClr val="C00000"/>
                </a:solidFill>
              </a:rPr>
              <a:t>royalti</a:t>
            </a:r>
            <a:r>
              <a:rPr lang="en-US" dirty="0">
                <a:solidFill>
                  <a:srgbClr val="C00000"/>
                </a:solidFill>
              </a:rPr>
              <a:t> (</a:t>
            </a:r>
            <a:r>
              <a:rPr lang="en-US" dirty="0" err="1">
                <a:solidFill>
                  <a:srgbClr val="C00000"/>
                </a:solidFill>
              </a:rPr>
              <a:t>uang</a:t>
            </a:r>
            <a:r>
              <a:rPr lang="en-US" dirty="0">
                <a:solidFill>
                  <a:srgbClr val="C00000"/>
                </a:solidFill>
              </a:rPr>
              <a:t>) </a:t>
            </a:r>
            <a:r>
              <a:rPr lang="en-US" dirty="0" err="1">
                <a:solidFill>
                  <a:srgbClr val="C00000"/>
                </a:solidFill>
              </a:rPr>
              <a:t>ke</a:t>
            </a:r>
            <a:r>
              <a:rPr lang="en-US" dirty="0">
                <a:solidFill>
                  <a:srgbClr val="C00000"/>
                </a:solidFill>
              </a:rPr>
              <a:t> </a:t>
            </a:r>
            <a:r>
              <a:rPr lang="en-US" dirty="0" err="1">
                <a:solidFill>
                  <a:srgbClr val="C00000"/>
                </a:solidFill>
              </a:rPr>
              <a:t>pemilik</a:t>
            </a:r>
            <a:r>
              <a:rPr lang="en-US" dirty="0">
                <a:solidFill>
                  <a:srgbClr val="C00000"/>
                </a:solidFill>
              </a:rPr>
              <a:t> </a:t>
            </a:r>
            <a:r>
              <a:rPr lang="en-US" dirty="0" err="1">
                <a:solidFill>
                  <a:srgbClr val="C00000"/>
                </a:solidFill>
              </a:rPr>
              <a:t>hak</a:t>
            </a:r>
            <a:r>
              <a:rPr lang="en-US" dirty="0">
                <a:solidFill>
                  <a:srgbClr val="C00000"/>
                </a:solidFill>
              </a:rPr>
              <a:t> </a:t>
            </a:r>
            <a:r>
              <a:rPr lang="en-US" dirty="0" err="1">
                <a:solidFill>
                  <a:srgbClr val="C00000"/>
                </a:solidFill>
              </a:rPr>
              <a:t>ciptanya</a:t>
            </a:r>
            <a:endParaRPr lang="en-US" dirty="0">
              <a:solidFill>
                <a:srgbClr val="C00000"/>
              </a:solidFill>
            </a:endParaRPr>
          </a:p>
          <a:p>
            <a:pPr algn="just"/>
            <a:r>
              <a:rPr lang="en-US" dirty="0">
                <a:solidFill>
                  <a:srgbClr val="C00000"/>
                </a:solidFill>
              </a:rPr>
              <a:t>Shareware</a:t>
            </a:r>
            <a:r>
              <a:rPr lang="en-US" dirty="0"/>
              <a:t> </a:t>
            </a:r>
            <a:r>
              <a:rPr lang="en-US" dirty="0" err="1"/>
              <a:t>dan</a:t>
            </a:r>
            <a:r>
              <a:rPr lang="en-US" dirty="0"/>
              <a:t> </a:t>
            </a:r>
            <a:r>
              <a:rPr lang="en-US" dirty="0">
                <a:solidFill>
                  <a:srgbClr val="C00000"/>
                </a:solidFill>
              </a:rPr>
              <a:t>Freeware</a:t>
            </a:r>
            <a:r>
              <a:rPr lang="en-US" dirty="0"/>
              <a:t> </a:t>
            </a:r>
            <a:r>
              <a:rPr lang="en-US" dirty="0" err="1"/>
              <a:t>adalah</a:t>
            </a:r>
            <a:r>
              <a:rPr lang="en-US" dirty="0"/>
              <a:t> proprietary software. Free for use </a:t>
            </a:r>
            <a:r>
              <a:rPr lang="en-US" dirty="0" err="1"/>
              <a:t>belum</a:t>
            </a:r>
            <a:r>
              <a:rPr lang="en-US" dirty="0"/>
              <a:t> </a:t>
            </a:r>
            <a:r>
              <a:rPr lang="en-US" dirty="0" err="1"/>
              <a:t>tentu</a:t>
            </a:r>
            <a:r>
              <a:rPr lang="en-US" dirty="0"/>
              <a:t> free for (redistribute) </a:t>
            </a:r>
            <a:r>
              <a:rPr lang="en-US" dirty="0" err="1"/>
              <a:t>atau</a:t>
            </a:r>
            <a:r>
              <a:rPr lang="en-US" dirty="0"/>
              <a:t> free for modify</a:t>
            </a:r>
            <a:r>
              <a:rPr lang="id-ID" dirty="0"/>
              <a:t>!</a:t>
            </a:r>
            <a:endParaRPr lang="en-US" dirty="0"/>
          </a:p>
          <a:p>
            <a:pPr algn="just"/>
            <a:endParaRPr lang="en-US" dirty="0"/>
          </a:p>
          <a:p>
            <a:pPr algn="just"/>
            <a:endParaRPr lang="id-ID" dirty="0"/>
          </a:p>
        </p:txBody>
      </p:sp>
      <p:sp>
        <p:nvSpPr>
          <p:cNvPr id="4" name="Slide Number Placeholder 3"/>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9528916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Peranan</a:t>
            </a:r>
            <a:r>
              <a:rPr lang="en-US" altLang="ja-JP" dirty="0"/>
              <a:t> </a:t>
            </a:r>
            <a:r>
              <a:rPr lang="en-US" altLang="ja-JP" dirty="0" smtClean="0"/>
              <a:t>Software</a:t>
            </a:r>
            <a:endParaRPr lang="id-ID" dirty="0"/>
          </a:p>
        </p:txBody>
      </p:sp>
      <p:sp>
        <p:nvSpPr>
          <p:cNvPr id="3" name="Content Placeholder 2"/>
          <p:cNvSpPr>
            <a:spLocks noGrp="1"/>
          </p:cNvSpPr>
          <p:nvPr>
            <p:ph idx="1"/>
          </p:nvPr>
        </p:nvSpPr>
        <p:spPr>
          <a:xfrm>
            <a:off x="86473" y="1757814"/>
            <a:ext cx="5171327" cy="4947445"/>
          </a:xfrm>
        </p:spPr>
        <p:txBody>
          <a:bodyPr>
            <a:normAutofit fontScale="92500" lnSpcReduction="20000"/>
          </a:bodyPr>
          <a:lstStyle/>
          <a:p>
            <a:pPr marL="533400" indent="-533400" algn="just">
              <a:buFont typeface="Wingdings" pitchFamily="2" charset="2"/>
              <a:buAutoNum type="arabicPeriod"/>
              <a:defRPr/>
            </a:pPr>
            <a:r>
              <a:rPr lang="en-US" altLang="ja-JP" dirty="0" err="1">
                <a:solidFill>
                  <a:srgbClr val="CC0000"/>
                </a:solidFill>
              </a:rPr>
              <a:t>Menggantikan</a:t>
            </a:r>
            <a:r>
              <a:rPr lang="en-US" altLang="ja-JP" dirty="0">
                <a:solidFill>
                  <a:srgbClr val="CC0000"/>
                </a:solidFill>
              </a:rPr>
              <a:t> </a:t>
            </a:r>
            <a:r>
              <a:rPr lang="en-US" altLang="ja-JP" dirty="0" err="1">
                <a:solidFill>
                  <a:srgbClr val="CC0000"/>
                </a:solidFill>
              </a:rPr>
              <a:t>peran</a:t>
            </a:r>
            <a:r>
              <a:rPr lang="en-US" altLang="ja-JP" dirty="0">
                <a:solidFill>
                  <a:srgbClr val="CC0000"/>
                </a:solidFill>
              </a:rPr>
              <a:t> </a:t>
            </a:r>
            <a:r>
              <a:rPr lang="en-US" altLang="ja-JP" dirty="0" err="1">
                <a:solidFill>
                  <a:srgbClr val="CC0000"/>
                </a:solidFill>
              </a:rPr>
              <a:t>manusia</a:t>
            </a:r>
            <a:r>
              <a:rPr lang="en-US" altLang="ja-JP" dirty="0"/>
              <a:t>: </a:t>
            </a:r>
            <a:r>
              <a:rPr lang="en-US" altLang="ja-JP" dirty="0" err="1"/>
              <a:t>Dengan</a:t>
            </a:r>
            <a:r>
              <a:rPr lang="en-US" altLang="ja-JP" dirty="0"/>
              <a:t> </a:t>
            </a:r>
            <a:r>
              <a:rPr lang="en-US" altLang="ja-JP" dirty="0" err="1">
                <a:solidFill>
                  <a:srgbClr val="0070C0"/>
                </a:solidFill>
              </a:rPr>
              <a:t>otomasi</a:t>
            </a:r>
            <a:r>
              <a:rPr lang="en-US" altLang="ja-JP" dirty="0">
                <a:solidFill>
                  <a:srgbClr val="0070C0"/>
                </a:solidFill>
              </a:rPr>
              <a:t> </a:t>
            </a:r>
            <a:r>
              <a:rPr lang="en-US" altLang="ja-JP" dirty="0" err="1">
                <a:solidFill>
                  <a:srgbClr val="0070C0"/>
                </a:solidFill>
              </a:rPr>
              <a:t>terhadap</a:t>
            </a:r>
            <a:r>
              <a:rPr lang="en-US" altLang="ja-JP" dirty="0">
                <a:solidFill>
                  <a:srgbClr val="0070C0"/>
                </a:solidFill>
              </a:rPr>
              <a:t> </a:t>
            </a:r>
            <a:r>
              <a:rPr lang="en-US" altLang="ja-JP" dirty="0" err="1">
                <a:solidFill>
                  <a:srgbClr val="0070C0"/>
                </a:solidFill>
              </a:rPr>
              <a:t>suatu</a:t>
            </a:r>
            <a:r>
              <a:rPr lang="en-US" altLang="ja-JP" dirty="0">
                <a:solidFill>
                  <a:srgbClr val="0070C0"/>
                </a:solidFill>
              </a:rPr>
              <a:t> </a:t>
            </a:r>
            <a:r>
              <a:rPr lang="en-US" altLang="ja-JP" dirty="0" err="1">
                <a:solidFill>
                  <a:srgbClr val="0070C0"/>
                </a:solidFill>
              </a:rPr>
              <a:t>tugas</a:t>
            </a:r>
            <a:r>
              <a:rPr lang="en-US" altLang="ja-JP" dirty="0">
                <a:solidFill>
                  <a:srgbClr val="0070C0"/>
                </a:solidFill>
              </a:rPr>
              <a:t> </a:t>
            </a:r>
            <a:r>
              <a:rPr lang="en-US" altLang="ja-JP" dirty="0" err="1"/>
              <a:t>atau</a:t>
            </a:r>
            <a:r>
              <a:rPr lang="en-US" altLang="ja-JP" dirty="0"/>
              <a:t> </a:t>
            </a:r>
            <a:r>
              <a:rPr lang="en-US" altLang="ja-JP" dirty="0" smtClean="0"/>
              <a:t>proses</a:t>
            </a:r>
            <a:endParaRPr lang="en-US" altLang="ja-JP" dirty="0"/>
          </a:p>
          <a:p>
            <a:pPr marL="533400" indent="-533400" algn="just">
              <a:buFont typeface="Wingdings" pitchFamily="2" charset="2"/>
              <a:buAutoNum type="arabicPeriod"/>
              <a:defRPr/>
            </a:pPr>
            <a:r>
              <a:rPr lang="en-US" altLang="ja-JP" dirty="0" err="1">
                <a:solidFill>
                  <a:srgbClr val="CC0000"/>
                </a:solidFill>
              </a:rPr>
              <a:t>Memperkuat</a:t>
            </a:r>
            <a:r>
              <a:rPr lang="en-US" altLang="ja-JP" dirty="0">
                <a:solidFill>
                  <a:srgbClr val="CC0000"/>
                </a:solidFill>
              </a:rPr>
              <a:t> </a:t>
            </a:r>
            <a:r>
              <a:rPr lang="en-US" altLang="ja-JP" dirty="0" err="1">
                <a:solidFill>
                  <a:srgbClr val="CC0000"/>
                </a:solidFill>
              </a:rPr>
              <a:t>peran</a:t>
            </a:r>
            <a:r>
              <a:rPr lang="en-US" altLang="ja-JP" dirty="0">
                <a:solidFill>
                  <a:srgbClr val="CC0000"/>
                </a:solidFill>
              </a:rPr>
              <a:t> </a:t>
            </a:r>
            <a:r>
              <a:rPr lang="en-US" altLang="ja-JP" dirty="0" err="1">
                <a:solidFill>
                  <a:srgbClr val="CC0000"/>
                </a:solidFill>
              </a:rPr>
              <a:t>manusia</a:t>
            </a:r>
            <a:r>
              <a:rPr lang="en-US" altLang="ja-JP" dirty="0"/>
              <a:t>: </a:t>
            </a:r>
            <a:r>
              <a:rPr lang="en-US" altLang="ja-JP" dirty="0" err="1"/>
              <a:t>Dengan</a:t>
            </a:r>
            <a:r>
              <a:rPr lang="en-US" altLang="ja-JP" dirty="0"/>
              <a:t> </a:t>
            </a:r>
            <a:r>
              <a:rPr lang="en-US" altLang="ja-JP" dirty="0" err="1">
                <a:solidFill>
                  <a:srgbClr val="0070C0"/>
                </a:solidFill>
              </a:rPr>
              <a:t>membantu</a:t>
            </a:r>
            <a:r>
              <a:rPr lang="en-US" altLang="ja-JP" dirty="0">
                <a:solidFill>
                  <a:srgbClr val="0070C0"/>
                </a:solidFill>
              </a:rPr>
              <a:t> </a:t>
            </a:r>
            <a:r>
              <a:rPr lang="en-US" altLang="ja-JP" dirty="0" err="1">
                <a:solidFill>
                  <a:srgbClr val="0070C0"/>
                </a:solidFill>
              </a:rPr>
              <a:t>manusia</a:t>
            </a:r>
            <a:r>
              <a:rPr lang="en-US" altLang="ja-JP" dirty="0">
                <a:solidFill>
                  <a:srgbClr val="0070C0"/>
                </a:solidFill>
              </a:rPr>
              <a:t> </a:t>
            </a:r>
            <a:r>
              <a:rPr lang="en-US" altLang="ja-JP" dirty="0" err="1"/>
              <a:t>mengerjakan</a:t>
            </a:r>
            <a:r>
              <a:rPr lang="en-US" altLang="ja-JP" dirty="0"/>
              <a:t> </a:t>
            </a:r>
            <a:r>
              <a:rPr lang="en-US" altLang="ja-JP" dirty="0" err="1"/>
              <a:t>suatu</a:t>
            </a:r>
            <a:r>
              <a:rPr lang="en-US" altLang="ja-JP" dirty="0"/>
              <a:t> </a:t>
            </a:r>
            <a:r>
              <a:rPr lang="en-US" altLang="ja-JP" dirty="0" err="1"/>
              <a:t>tugas</a:t>
            </a:r>
            <a:r>
              <a:rPr lang="en-US" altLang="ja-JP" dirty="0"/>
              <a:t> </a:t>
            </a:r>
            <a:r>
              <a:rPr lang="en-US" altLang="ja-JP" dirty="0" err="1"/>
              <a:t>atau</a:t>
            </a:r>
            <a:r>
              <a:rPr lang="en-US" altLang="ja-JP" dirty="0"/>
              <a:t> proses </a:t>
            </a:r>
            <a:r>
              <a:rPr lang="en-US" altLang="ja-JP" dirty="0" err="1"/>
              <a:t>dengan</a:t>
            </a:r>
            <a:r>
              <a:rPr lang="en-US" altLang="ja-JP" dirty="0"/>
              <a:t> </a:t>
            </a:r>
            <a:r>
              <a:rPr lang="en-US" altLang="ja-JP" dirty="0" err="1"/>
              <a:t>lebih</a:t>
            </a:r>
            <a:r>
              <a:rPr lang="en-US" altLang="ja-JP" dirty="0"/>
              <a:t> </a:t>
            </a:r>
            <a:r>
              <a:rPr lang="en-US" altLang="ja-JP" dirty="0" err="1"/>
              <a:t>baik</a:t>
            </a:r>
            <a:r>
              <a:rPr lang="en-US" altLang="ja-JP" dirty="0"/>
              <a:t> </a:t>
            </a:r>
            <a:r>
              <a:rPr lang="en-US" altLang="ja-JP" dirty="0" err="1"/>
              <a:t>dan</a:t>
            </a:r>
            <a:r>
              <a:rPr lang="en-US" altLang="ja-JP" dirty="0"/>
              <a:t> </a:t>
            </a:r>
            <a:r>
              <a:rPr lang="en-US" altLang="ja-JP" dirty="0" err="1" smtClean="0"/>
              <a:t>tertata</a:t>
            </a:r>
            <a:endParaRPr lang="en-US" altLang="ja-JP" dirty="0"/>
          </a:p>
          <a:p>
            <a:pPr marL="533400" indent="-533400" algn="just">
              <a:buFont typeface="Wingdings" pitchFamily="2" charset="2"/>
              <a:buAutoNum type="arabicPeriod"/>
              <a:defRPr/>
            </a:pPr>
            <a:r>
              <a:rPr lang="en-US" altLang="ja-JP" dirty="0" err="1" smtClean="0">
                <a:solidFill>
                  <a:srgbClr val="CC0000"/>
                </a:solidFill>
              </a:rPr>
              <a:t>Restrukturisasi</a:t>
            </a:r>
            <a:r>
              <a:rPr lang="en-US" altLang="ja-JP" dirty="0" smtClean="0">
                <a:solidFill>
                  <a:srgbClr val="CC0000"/>
                </a:solidFill>
              </a:rPr>
              <a:t> </a:t>
            </a:r>
            <a:r>
              <a:rPr lang="en-US" altLang="ja-JP" dirty="0" err="1">
                <a:solidFill>
                  <a:srgbClr val="CC0000"/>
                </a:solidFill>
              </a:rPr>
              <a:t>Peran</a:t>
            </a:r>
            <a:r>
              <a:rPr lang="en-US" altLang="ja-JP" dirty="0">
                <a:solidFill>
                  <a:srgbClr val="CC0000"/>
                </a:solidFill>
              </a:rPr>
              <a:t> </a:t>
            </a:r>
            <a:r>
              <a:rPr lang="en-US" altLang="ja-JP" dirty="0" err="1">
                <a:solidFill>
                  <a:srgbClr val="CC0000"/>
                </a:solidFill>
              </a:rPr>
              <a:t>Manusia</a:t>
            </a:r>
            <a:r>
              <a:rPr lang="en-US" altLang="ja-JP" dirty="0"/>
              <a:t>: </a:t>
            </a:r>
            <a:r>
              <a:rPr lang="en-US" altLang="ja-JP" dirty="0" err="1"/>
              <a:t>Dengan</a:t>
            </a:r>
            <a:r>
              <a:rPr lang="en-US" altLang="ja-JP" dirty="0"/>
              <a:t> </a:t>
            </a:r>
            <a:r>
              <a:rPr lang="en-US" altLang="ja-JP" dirty="0" err="1"/>
              <a:t>melakukan</a:t>
            </a:r>
            <a:r>
              <a:rPr lang="en-US" altLang="ja-JP" dirty="0"/>
              <a:t> </a:t>
            </a:r>
            <a:r>
              <a:rPr lang="en-US" altLang="ja-JP" dirty="0" err="1">
                <a:solidFill>
                  <a:srgbClr val="0070C0"/>
                </a:solidFill>
              </a:rPr>
              <a:t>perubahan-perubahan</a:t>
            </a:r>
            <a:r>
              <a:rPr lang="en-US" altLang="ja-JP" dirty="0">
                <a:solidFill>
                  <a:srgbClr val="0070C0"/>
                </a:solidFill>
              </a:rPr>
              <a:t> </a:t>
            </a:r>
            <a:r>
              <a:rPr lang="en-US" altLang="ja-JP" dirty="0" err="1">
                <a:solidFill>
                  <a:srgbClr val="0070C0"/>
                </a:solidFill>
              </a:rPr>
              <a:t>thd</a:t>
            </a:r>
            <a:r>
              <a:rPr lang="en-US" altLang="ja-JP" dirty="0">
                <a:solidFill>
                  <a:srgbClr val="0070C0"/>
                </a:solidFill>
              </a:rPr>
              <a:t> </a:t>
            </a:r>
            <a:r>
              <a:rPr lang="en-US" altLang="ja-JP" dirty="0" err="1">
                <a:solidFill>
                  <a:srgbClr val="0070C0"/>
                </a:solidFill>
              </a:rPr>
              <a:t>sekumpulan</a:t>
            </a:r>
            <a:r>
              <a:rPr lang="en-US" altLang="ja-JP" dirty="0">
                <a:solidFill>
                  <a:srgbClr val="0070C0"/>
                </a:solidFill>
              </a:rPr>
              <a:t> </a:t>
            </a:r>
            <a:r>
              <a:rPr lang="en-US" altLang="ja-JP" dirty="0" err="1">
                <a:solidFill>
                  <a:srgbClr val="0070C0"/>
                </a:solidFill>
              </a:rPr>
              <a:t>tugas</a:t>
            </a:r>
            <a:r>
              <a:rPr lang="en-US" altLang="ja-JP" dirty="0">
                <a:solidFill>
                  <a:srgbClr val="0070C0"/>
                </a:solidFill>
              </a:rPr>
              <a:t> </a:t>
            </a:r>
            <a:r>
              <a:rPr lang="en-US" altLang="ja-JP" dirty="0" err="1"/>
              <a:t>atau</a:t>
            </a:r>
            <a:r>
              <a:rPr lang="en-US" altLang="ja-JP" dirty="0"/>
              <a:t> </a:t>
            </a:r>
            <a:r>
              <a:rPr lang="en-US" altLang="ja-JP" dirty="0" smtClean="0"/>
              <a:t>proses</a:t>
            </a:r>
          </a:p>
          <a:p>
            <a:pPr marL="533400" indent="-533400" algn="just">
              <a:buFont typeface="Wingdings" pitchFamily="2" charset="2"/>
              <a:buAutoNum type="arabicPeriod"/>
              <a:defRPr/>
            </a:pPr>
            <a:r>
              <a:rPr lang="en-US" altLang="ja-JP" dirty="0" err="1" smtClean="0">
                <a:solidFill>
                  <a:srgbClr val="CC0000"/>
                </a:solidFill>
              </a:rPr>
              <a:t>Hiburan</a:t>
            </a:r>
            <a:r>
              <a:rPr lang="en-US" altLang="ja-JP" dirty="0" smtClean="0">
                <a:solidFill>
                  <a:srgbClr val="CC0000"/>
                </a:solidFill>
              </a:rPr>
              <a:t> </a:t>
            </a:r>
            <a:r>
              <a:rPr lang="en-US" altLang="ja-JP" dirty="0" err="1">
                <a:solidFill>
                  <a:srgbClr val="CC0000"/>
                </a:solidFill>
              </a:rPr>
              <a:t>dan</a:t>
            </a:r>
            <a:r>
              <a:rPr lang="en-US" altLang="ja-JP" dirty="0">
                <a:solidFill>
                  <a:srgbClr val="CC0000"/>
                </a:solidFill>
              </a:rPr>
              <a:t> </a:t>
            </a:r>
            <a:r>
              <a:rPr lang="en-US" altLang="ja-JP" dirty="0" err="1">
                <a:solidFill>
                  <a:srgbClr val="CC0000"/>
                </a:solidFill>
              </a:rPr>
              <a:t>Permainan</a:t>
            </a:r>
            <a:r>
              <a:rPr lang="en-US" altLang="ja-JP" dirty="0"/>
              <a:t>:</a:t>
            </a:r>
            <a:br>
              <a:rPr lang="en-US" altLang="ja-JP" dirty="0"/>
            </a:br>
            <a:r>
              <a:rPr lang="en-US" altLang="ja-JP" dirty="0" err="1"/>
              <a:t>Dengan</a:t>
            </a:r>
            <a:r>
              <a:rPr lang="en-US" altLang="ja-JP" dirty="0"/>
              <a:t> </a:t>
            </a:r>
            <a:r>
              <a:rPr lang="en-US" altLang="ja-JP" dirty="0" err="1"/>
              <a:t>menyajikan</a:t>
            </a:r>
            <a:r>
              <a:rPr lang="en-US" altLang="ja-JP" dirty="0"/>
              <a:t> </a:t>
            </a:r>
            <a:r>
              <a:rPr lang="en-US" altLang="ja-JP" dirty="0" err="1"/>
              <a:t>aplikasi</a:t>
            </a:r>
            <a:r>
              <a:rPr lang="en-US" altLang="ja-JP" dirty="0"/>
              <a:t> </a:t>
            </a:r>
            <a:r>
              <a:rPr lang="en-US" altLang="ja-JP" dirty="0" err="1">
                <a:solidFill>
                  <a:srgbClr val="0070C0"/>
                </a:solidFill>
              </a:rPr>
              <a:t>interaktif</a:t>
            </a:r>
            <a:r>
              <a:rPr lang="en-US" altLang="ja-JP" dirty="0">
                <a:solidFill>
                  <a:srgbClr val="0070C0"/>
                </a:solidFill>
              </a:rPr>
              <a:t> </a:t>
            </a:r>
            <a:r>
              <a:rPr lang="en-US" altLang="ja-JP" dirty="0" err="1">
                <a:solidFill>
                  <a:srgbClr val="0070C0"/>
                </a:solidFill>
              </a:rPr>
              <a:t>hiburan</a:t>
            </a:r>
            <a:r>
              <a:rPr lang="en-US" altLang="ja-JP" dirty="0">
                <a:solidFill>
                  <a:srgbClr val="0070C0"/>
                </a:solidFill>
              </a:rPr>
              <a:t> </a:t>
            </a:r>
            <a:r>
              <a:rPr lang="en-US" altLang="ja-JP" dirty="0"/>
              <a:t>yang </a:t>
            </a:r>
            <a:r>
              <a:rPr lang="en-US" altLang="ja-JP" dirty="0" err="1"/>
              <a:t>semakin</a:t>
            </a:r>
            <a:r>
              <a:rPr lang="en-US" altLang="ja-JP" dirty="0"/>
              <a:t> </a:t>
            </a:r>
            <a:r>
              <a:rPr lang="en-US" altLang="ja-JP" dirty="0" err="1"/>
              <a:t>dekat</a:t>
            </a:r>
            <a:r>
              <a:rPr lang="en-US" altLang="ja-JP" dirty="0"/>
              <a:t> </a:t>
            </a:r>
            <a:r>
              <a:rPr lang="en-US" altLang="ja-JP" dirty="0" err="1"/>
              <a:t>dengan</a:t>
            </a:r>
            <a:r>
              <a:rPr lang="en-US" altLang="ja-JP" dirty="0"/>
              <a:t> </a:t>
            </a:r>
            <a:r>
              <a:rPr lang="en-US" altLang="ja-JP" dirty="0" err="1"/>
              <a:t>kenyataan</a:t>
            </a:r>
            <a:r>
              <a:rPr lang="en-US" altLang="ja-JP" dirty="0"/>
              <a:t> </a:t>
            </a:r>
            <a:endParaRPr lang="en-US" dirty="0"/>
          </a:p>
          <a:p>
            <a:pPr algn="just"/>
            <a:endParaRPr lang="id-ID" dirty="0"/>
          </a:p>
          <a:p>
            <a:pPr marL="533400" indent="-533400" algn="just">
              <a:buFont typeface="Wingdings" pitchFamily="2" charset="2"/>
              <a:buAutoNum type="arabicPeriod"/>
              <a:defRPr/>
            </a:pPr>
            <a:endParaRPr lang="en-US" altLang="ja-JP" dirty="0"/>
          </a:p>
          <a:p>
            <a:pPr algn="just"/>
            <a:endParaRPr lang="id-ID" dirty="0"/>
          </a:p>
        </p:txBody>
      </p:sp>
      <p:pic>
        <p:nvPicPr>
          <p:cNvPr id="6" name="Picture 5" descr="bca2"/>
          <p:cNvPicPr>
            <a:picLocks noChangeAspect="1" noChangeArrowheads="1"/>
          </p:cNvPicPr>
          <p:nvPr/>
        </p:nvPicPr>
        <p:blipFill>
          <a:blip r:embed="rId2" cstate="print"/>
          <a:srcRect/>
          <a:stretch>
            <a:fillRect/>
          </a:stretch>
        </p:blipFill>
        <p:spPr bwMode="auto">
          <a:xfrm>
            <a:off x="5791200" y="119404"/>
            <a:ext cx="3243018" cy="237294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26</a:t>
            </a:fld>
            <a:endParaRPr lang="en-US" dirty="0">
              <a:solidFill>
                <a:prstClr val="black">
                  <a:tint val="75000"/>
                </a:prstClr>
              </a:solidFill>
            </a:endParaRPr>
          </a:p>
        </p:txBody>
      </p:sp>
      <p:pic>
        <p:nvPicPr>
          <p:cNvPr id="7" name="Picture 6"/>
          <p:cNvPicPr>
            <a:picLocks noChangeAspect="1" noChangeArrowheads="1"/>
          </p:cNvPicPr>
          <p:nvPr/>
        </p:nvPicPr>
        <p:blipFill>
          <a:blip r:embed="rId3" cstate="print"/>
          <a:srcRect/>
          <a:stretch>
            <a:fillRect/>
          </a:stretch>
        </p:blipFill>
        <p:spPr bwMode="auto">
          <a:xfrm>
            <a:off x="6324600" y="3885859"/>
            <a:ext cx="2667000" cy="28194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noChangeArrowheads="1"/>
          </p:cNvPicPr>
          <p:nvPr/>
        </p:nvPicPr>
        <p:blipFill>
          <a:blip r:embed="rId4" cstate="print"/>
          <a:srcRect/>
          <a:stretch>
            <a:fillRect/>
          </a:stretch>
        </p:blipFill>
        <p:spPr bwMode="auto">
          <a:xfrm>
            <a:off x="5257800" y="1579522"/>
            <a:ext cx="3105150" cy="2800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07332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Hardware vs. Software</a:t>
            </a:r>
            <a:endParaRPr lang="id-ID"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66341035"/>
              </p:ext>
            </p:extLst>
          </p:nvPr>
        </p:nvGraphicFramePr>
        <p:xfrm>
          <a:off x="628650" y="2886910"/>
          <a:ext cx="7886700" cy="2743200"/>
        </p:xfrm>
        <a:graphic>
          <a:graphicData uri="http://schemas.openxmlformats.org/drawingml/2006/table">
            <a:tbl>
              <a:tblPr firstRow="1" bandRow="1">
                <a:tableStyleId>{073A0DAA-6AF3-43AB-8588-CEC1D06C72B9}</a:tableStyleId>
              </a:tblPr>
              <a:tblGrid>
                <a:gridCol w="3943350"/>
                <a:gridCol w="3943350"/>
              </a:tblGrid>
              <a:tr h="370840">
                <a:tc>
                  <a:txBody>
                    <a:bodyPr/>
                    <a:lstStyle/>
                    <a:p>
                      <a:r>
                        <a:rPr lang="id-ID" sz="2400" dirty="0" err="1" smtClean="0"/>
                        <a:t>Hardware</a:t>
                      </a:r>
                      <a:endParaRPr lang="id-ID" sz="2400" dirty="0"/>
                    </a:p>
                  </a:txBody>
                  <a:tcPr/>
                </a:tc>
                <a:tc>
                  <a:txBody>
                    <a:bodyPr/>
                    <a:lstStyle/>
                    <a:p>
                      <a:r>
                        <a:rPr lang="id-ID" sz="2400" dirty="0" smtClean="0"/>
                        <a:t>Software</a:t>
                      </a:r>
                      <a:endParaRPr lang="id-ID" sz="2400" dirty="0"/>
                    </a:p>
                  </a:txBody>
                  <a:tcPr/>
                </a:tc>
              </a:tr>
              <a:tr h="370840">
                <a:tc>
                  <a:txBody>
                    <a:bodyPr/>
                    <a:lstStyle/>
                    <a:p>
                      <a:r>
                        <a:rPr lang="en-US" sz="2400" dirty="0" smtClean="0"/>
                        <a:t>Manufactured</a:t>
                      </a:r>
                    </a:p>
                  </a:txBody>
                  <a:tcPr/>
                </a:tc>
                <a:tc>
                  <a:txBody>
                    <a:bodyPr/>
                    <a:lstStyle/>
                    <a:p>
                      <a:r>
                        <a:rPr lang="en-US" sz="2400" dirty="0" smtClean="0"/>
                        <a:t>Developed/Engineered</a:t>
                      </a:r>
                    </a:p>
                  </a:txBody>
                  <a:tcPr/>
                </a:tc>
              </a:tr>
              <a:tr h="370840">
                <a:tc>
                  <a:txBody>
                    <a:bodyPr/>
                    <a:lstStyle/>
                    <a:p>
                      <a:r>
                        <a:rPr lang="en-US" sz="2400" dirty="0" smtClean="0"/>
                        <a:t>Wear out</a:t>
                      </a:r>
                    </a:p>
                  </a:txBody>
                  <a:tcPr/>
                </a:tc>
                <a:tc>
                  <a:txBody>
                    <a:bodyPr/>
                    <a:lstStyle/>
                    <a:p>
                      <a:r>
                        <a:rPr lang="en-US" sz="2400" dirty="0" smtClean="0"/>
                        <a:t>Deteriorate</a:t>
                      </a:r>
                    </a:p>
                  </a:txBody>
                  <a:tcPr/>
                </a:tc>
              </a:tr>
              <a:tr h="370840">
                <a:tc>
                  <a:txBody>
                    <a:bodyPr/>
                    <a:lstStyle/>
                    <a:p>
                      <a:r>
                        <a:rPr lang="en-US" sz="2400" dirty="0" smtClean="0"/>
                        <a:t>Built using components</a:t>
                      </a:r>
                    </a:p>
                  </a:txBody>
                  <a:tcPr/>
                </a:tc>
                <a:tc>
                  <a:txBody>
                    <a:bodyPr/>
                    <a:lstStyle/>
                    <a:p>
                      <a:r>
                        <a:rPr lang="en-US" sz="2400" dirty="0" smtClean="0"/>
                        <a:t>Custom built</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Relatively simple</a:t>
                      </a:r>
                    </a:p>
                  </a:txBody>
                  <a:tcPr/>
                </a:tc>
                <a:tc>
                  <a:txBody>
                    <a:bodyPr/>
                    <a:lstStyle/>
                    <a:p>
                      <a:r>
                        <a:rPr lang="en-US" sz="2400" dirty="0" smtClean="0"/>
                        <a:t>Complex</a:t>
                      </a:r>
                      <a:endParaRPr lang="id-ID" sz="2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Visible</a:t>
                      </a:r>
                      <a:r>
                        <a:rPr lang="en-US" sz="2400" baseline="0" dirty="0" smtClean="0"/>
                        <a:t> Defect</a:t>
                      </a:r>
                      <a:endParaRPr lang="en-US" sz="2400" dirty="0" smtClean="0"/>
                    </a:p>
                  </a:txBody>
                  <a:tcPr/>
                </a:tc>
                <a:tc>
                  <a:txBody>
                    <a:bodyPr/>
                    <a:lstStyle/>
                    <a:p>
                      <a:r>
                        <a:rPr lang="en-US" sz="2400" dirty="0" smtClean="0"/>
                        <a:t>Invisible Defect</a:t>
                      </a:r>
                      <a:endParaRPr lang="id-ID" sz="2400" dirty="0"/>
                    </a:p>
                  </a:txBody>
                  <a:tcPr/>
                </a:tc>
              </a:tr>
            </a:tbl>
          </a:graphicData>
        </a:graphic>
      </p:graphicFrame>
      <p:sp>
        <p:nvSpPr>
          <p:cNvPr id="4" name="Slide Number Placeholder 3"/>
          <p:cNvSpPr>
            <a:spLocks noGrp="1"/>
          </p:cNvSpPr>
          <p:nvPr>
            <p:ph type="sldNum" sz="quarter" idx="4294967295"/>
          </p:nvPr>
        </p:nvSpPr>
        <p:spPr>
          <a:xfrm>
            <a:off x="3547989" y="6476549"/>
            <a:ext cx="2057400" cy="365125"/>
          </a:xfrm>
          <a:prstGeom prst="rect">
            <a:avLst/>
          </a:prstGeom>
        </p:spPr>
        <p:txBody>
          <a:bodyPr/>
          <a:lstStyle/>
          <a:p>
            <a:fld id="{C546E0E4-908A-4724-B308-E4F6AE4FA0DD}"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05033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Management Framework</a:t>
            </a:r>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89807" y="1658982"/>
            <a:ext cx="9086174" cy="4284618"/>
          </a:xfrm>
          <a:prstGeom prst="rect">
            <a:avLst/>
          </a:prstGeom>
        </p:spPr>
      </p:pic>
    </p:spTree>
    <p:extLst>
      <p:ext uri="{BB962C8B-B14F-4D97-AF65-F5344CB8AC3E}">
        <p14:creationId xmlns:p14="http://schemas.microsoft.com/office/powerpoint/2010/main" val="2947175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9 Area Pengetahuan Manajemen Proyek</a:t>
            </a:r>
          </a:p>
        </p:txBody>
      </p:sp>
      <p:sp>
        <p:nvSpPr>
          <p:cNvPr id="3" name="Content Placeholder 2"/>
          <p:cNvSpPr>
            <a:spLocks noGrp="1"/>
          </p:cNvSpPr>
          <p:nvPr>
            <p:ph idx="1"/>
          </p:nvPr>
        </p:nvSpPr>
        <p:spPr/>
        <p:txBody>
          <a:bodyPr>
            <a:normAutofit fontScale="92500" lnSpcReduction="10000"/>
          </a:bodyPr>
          <a:lstStyle/>
          <a:p>
            <a:pPr algn="just"/>
            <a:r>
              <a:rPr lang="id-ID" b="1" dirty="0"/>
              <a:t>Area pengetahuan </a:t>
            </a:r>
            <a:r>
              <a:rPr lang="id-ID" dirty="0"/>
              <a:t>harus </a:t>
            </a:r>
            <a:r>
              <a:rPr lang="id-ID" b="1" dirty="0"/>
              <a:t>mendeskripsikan kompetensi kunci </a:t>
            </a:r>
            <a:r>
              <a:rPr lang="id-ID" dirty="0"/>
              <a:t>yang harus dikembangkan </a:t>
            </a:r>
            <a:r>
              <a:rPr lang="id-ID" b="1" dirty="0"/>
              <a:t>seorang manajer proyek </a:t>
            </a:r>
            <a:endParaRPr lang="id-ID" b="1" dirty="0" smtClean="0"/>
          </a:p>
          <a:p>
            <a:pPr algn="just"/>
            <a:r>
              <a:rPr lang="id-ID" b="1" dirty="0" smtClean="0"/>
              <a:t>empat </a:t>
            </a:r>
            <a:r>
              <a:rPr lang="id-ID" b="1" dirty="0"/>
              <a:t>pilar</a:t>
            </a:r>
            <a:r>
              <a:rPr lang="id-ID" dirty="0"/>
              <a:t> area </a:t>
            </a:r>
            <a:r>
              <a:rPr lang="id-ID" b="1" dirty="0"/>
              <a:t>pengetahuan</a:t>
            </a:r>
            <a:r>
              <a:rPr lang="id-ID" dirty="0"/>
              <a:t> menuntun pada </a:t>
            </a:r>
            <a:r>
              <a:rPr lang="id-ID" dirty="0" smtClean="0"/>
              <a:t>tujuan-tujuan </a:t>
            </a:r>
            <a:r>
              <a:rPr lang="id-ID" dirty="0"/>
              <a:t>proyek spesifik (</a:t>
            </a:r>
            <a:r>
              <a:rPr lang="id-ID" b="1" dirty="0"/>
              <a:t>scope, waktu, biaya, dan kualitas</a:t>
            </a:r>
            <a:r>
              <a:rPr lang="id-ID" dirty="0"/>
              <a:t>) </a:t>
            </a:r>
            <a:endParaRPr lang="id-ID" dirty="0" smtClean="0"/>
          </a:p>
          <a:p>
            <a:pPr algn="just"/>
            <a:r>
              <a:rPr lang="id-ID" dirty="0" smtClean="0"/>
              <a:t>empat </a:t>
            </a:r>
            <a:r>
              <a:rPr lang="id-ID" b="1" dirty="0"/>
              <a:t>area pengetahuan </a:t>
            </a:r>
            <a:r>
              <a:rPr lang="id-ID" dirty="0"/>
              <a:t>yang memfasilitasi adalah </a:t>
            </a:r>
            <a:r>
              <a:rPr lang="id-ID" b="1" dirty="0"/>
              <a:t>alat </a:t>
            </a:r>
            <a:r>
              <a:rPr lang="id-ID" dirty="0"/>
              <a:t>untuk </a:t>
            </a:r>
            <a:r>
              <a:rPr lang="id-ID" b="1" dirty="0"/>
              <a:t>mencapai tujuan-tujuan </a:t>
            </a:r>
            <a:r>
              <a:rPr lang="id-ID" dirty="0"/>
              <a:t>proyek </a:t>
            </a:r>
            <a:r>
              <a:rPr lang="id-ID" dirty="0" smtClean="0"/>
              <a:t>()</a:t>
            </a:r>
            <a:r>
              <a:rPr lang="id-ID" b="1" dirty="0" smtClean="0"/>
              <a:t> </a:t>
            </a:r>
            <a:r>
              <a:rPr lang="id-ID" b="1" dirty="0"/>
              <a:t>manajemen sumber daya manusia, komunikasi, resiko, dan keadaan</a:t>
            </a:r>
            <a:endParaRPr lang="id-ID" dirty="0" smtClean="0"/>
          </a:p>
          <a:p>
            <a:pPr algn="just"/>
            <a:r>
              <a:rPr lang="id-ID" b="1" dirty="0" smtClean="0"/>
              <a:t>project </a:t>
            </a:r>
            <a:r>
              <a:rPr lang="id-ID" b="1" dirty="0"/>
              <a:t>integration management </a:t>
            </a:r>
            <a:r>
              <a:rPr lang="id-ID" dirty="0"/>
              <a:t>mempengaruhi dan dipengaruhi oleh </a:t>
            </a:r>
            <a:r>
              <a:rPr lang="id-ID" b="1" dirty="0"/>
              <a:t>8 area pengetahuan </a:t>
            </a:r>
            <a:r>
              <a:rPr lang="id-ID" dirty="0"/>
              <a:t>lainnya. </a:t>
            </a:r>
            <a:endParaRPr lang="id-ID" dirty="0" smtClean="0"/>
          </a:p>
          <a:p>
            <a:pPr algn="just"/>
            <a:r>
              <a:rPr lang="id-ID" b="1" dirty="0" smtClean="0"/>
              <a:t>semua </a:t>
            </a:r>
            <a:r>
              <a:rPr lang="id-ID" b="1" dirty="0"/>
              <a:t>area pengetahuan </a:t>
            </a:r>
            <a:r>
              <a:rPr lang="id-ID" dirty="0"/>
              <a:t>tersebut </a:t>
            </a:r>
            <a:r>
              <a:rPr lang="id-ID" b="1" dirty="0"/>
              <a:t>penting</a:t>
            </a:r>
          </a:p>
        </p:txBody>
      </p:sp>
    </p:spTree>
    <p:extLst>
      <p:ext uri="{BB962C8B-B14F-4D97-AF65-F5344CB8AC3E}">
        <p14:creationId xmlns:p14="http://schemas.microsoft.com/office/powerpoint/2010/main" val="2477545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 </a:t>
            </a:r>
            <a:r>
              <a:rPr lang="id-ID" b="1" dirty="0" smtClean="0"/>
              <a:t>PPL</a:t>
            </a:r>
            <a:endParaRPr lang="en-US" dirty="0"/>
          </a:p>
        </p:txBody>
      </p:sp>
      <p:sp>
        <p:nvSpPr>
          <p:cNvPr id="3" name="Content Placeholder 2"/>
          <p:cNvSpPr>
            <a:spLocks noGrp="1"/>
          </p:cNvSpPr>
          <p:nvPr>
            <p:ph idx="1"/>
          </p:nvPr>
        </p:nvSpPr>
        <p:spPr/>
        <p:txBody>
          <a:bodyPr>
            <a:normAutofit/>
          </a:bodyPr>
          <a:lstStyle/>
          <a:p>
            <a:pPr marL="463550" lvl="0" indent="-463550">
              <a:buFont typeface="+mj-lt"/>
              <a:buAutoNum type="arabicParenR"/>
            </a:pPr>
            <a:r>
              <a:rPr lang="id-ID" dirty="0" smtClean="0">
                <a:latin typeface="Agency FB" panose="020B0503020202020204" pitchFamily="34" charset="0"/>
              </a:rPr>
              <a:t>Siklus </a:t>
            </a:r>
            <a:r>
              <a:rPr lang="id-ID" dirty="0">
                <a:latin typeface="Agency FB" panose="020B0503020202020204" pitchFamily="34" charset="0"/>
              </a:rPr>
              <a:t>hidup Proyek</a:t>
            </a:r>
            <a:endParaRPr lang="en-US" dirty="0">
              <a:latin typeface="Agency FB" panose="020B0503020202020204" pitchFamily="34" charset="0"/>
            </a:endParaRPr>
          </a:p>
          <a:p>
            <a:pPr marL="463550" lvl="0" indent="-463550">
              <a:buFont typeface="+mj-lt"/>
              <a:buAutoNum type="arabicParenR"/>
            </a:pPr>
            <a:r>
              <a:rPr lang="id-ID" dirty="0">
                <a:latin typeface="Agency FB" panose="020B0503020202020204" pitchFamily="34" charset="0"/>
              </a:rPr>
              <a:t>Organisasi Proyek</a:t>
            </a:r>
            <a:r>
              <a:rPr lang="en-US" dirty="0">
                <a:latin typeface="Agency FB" panose="020B0503020202020204" pitchFamily="34" charset="0"/>
              </a:rPr>
              <a:t> </a:t>
            </a:r>
            <a:endParaRPr lang="id-ID" dirty="0"/>
          </a:p>
          <a:p>
            <a:pPr marL="463550" indent="-463550">
              <a:buFont typeface="+mj-lt"/>
              <a:buAutoNum type="arabicParenR"/>
            </a:pPr>
            <a:r>
              <a:rPr lang="id-ID" dirty="0" smtClean="0">
                <a:latin typeface="Agency FB" panose="020B0503020202020204" pitchFamily="34" charset="0"/>
              </a:rPr>
              <a:t>Kontrak Perkuliahan</a:t>
            </a:r>
            <a:endParaRPr lang="id-ID" dirty="0" smtClean="0">
              <a:latin typeface="Agency FB" panose="020B0503020202020204" pitchFamily="34" charset="0"/>
            </a:endParaRP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Kategori Proyek Perangkat Lunak </a:t>
            </a:r>
          </a:p>
        </p:txBody>
      </p:sp>
      <p:sp>
        <p:nvSpPr>
          <p:cNvPr id="3" name="Content Placeholder 2"/>
          <p:cNvSpPr>
            <a:spLocks noGrp="1"/>
          </p:cNvSpPr>
          <p:nvPr>
            <p:ph idx="1"/>
          </p:nvPr>
        </p:nvSpPr>
        <p:spPr/>
        <p:txBody>
          <a:bodyPr/>
          <a:lstStyle/>
          <a:p>
            <a:pPr algn="just"/>
            <a:r>
              <a:rPr lang="id-ID" dirty="0" smtClean="0"/>
              <a:t>Berdasarkan </a:t>
            </a:r>
            <a:r>
              <a:rPr lang="id-ID" dirty="0"/>
              <a:t>orientasinya : </a:t>
            </a:r>
            <a:endParaRPr lang="id-ID" dirty="0" smtClean="0"/>
          </a:p>
          <a:p>
            <a:pPr marL="514350" indent="-514350" algn="just">
              <a:buFont typeface="+mj-lt"/>
              <a:buAutoNum type="arabicPeriod"/>
            </a:pPr>
            <a:r>
              <a:rPr lang="id-ID" b="1" dirty="0" smtClean="0"/>
              <a:t>Produk </a:t>
            </a:r>
            <a:r>
              <a:rPr lang="id-ID" b="1" dirty="0"/>
              <a:t>Proyek</a:t>
            </a:r>
            <a:r>
              <a:rPr lang="id-ID" dirty="0"/>
              <a:t> membuat produk yang detailnya ditentukan oleh client dan Client bertanggung jawab terhadap produk tersebut </a:t>
            </a:r>
            <a:endParaRPr lang="id-ID" dirty="0" smtClean="0"/>
          </a:p>
          <a:p>
            <a:pPr marL="514350" indent="-514350" algn="just">
              <a:buFont typeface="+mj-lt"/>
              <a:buAutoNum type="arabicPeriod"/>
            </a:pPr>
            <a:r>
              <a:rPr lang="id-ID" b="1" dirty="0" smtClean="0"/>
              <a:t>Tujuan </a:t>
            </a:r>
            <a:r>
              <a:rPr lang="id-ID" b="1" dirty="0"/>
              <a:t>Proyek </a:t>
            </a:r>
            <a:r>
              <a:rPr lang="id-ID" dirty="0"/>
              <a:t>diperlukan untuk mencapai tujuan tertentu biasanya berhubungan dengan level service</a:t>
            </a:r>
          </a:p>
        </p:txBody>
      </p:sp>
    </p:spTree>
    <p:extLst>
      <p:ext uri="{BB962C8B-B14F-4D97-AF65-F5344CB8AC3E}">
        <p14:creationId xmlns:p14="http://schemas.microsoft.com/office/powerpoint/2010/main" val="1857392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Proyek</a:t>
            </a:r>
            <a:br>
              <a:rPr lang="id-ID" b="1" dirty="0" smtClean="0"/>
            </a:br>
            <a:r>
              <a:rPr lang="id-ID" dirty="0" smtClean="0">
                <a:solidFill>
                  <a:schemeClr val="tx1">
                    <a:lumMod val="50000"/>
                    <a:lumOff val="50000"/>
                  </a:schemeClr>
                </a:solidFill>
              </a:rPr>
              <a:t>Kategori PPL Berdasar Sistem</a:t>
            </a:r>
            <a:endParaRPr lang="id-ID" dirty="0">
              <a:solidFill>
                <a:schemeClr val="tx1">
                  <a:lumMod val="50000"/>
                  <a:lumOff val="50000"/>
                </a:schemeClr>
              </a:solidFill>
            </a:endParaRPr>
          </a:p>
        </p:txBody>
      </p:sp>
      <p:sp>
        <p:nvSpPr>
          <p:cNvPr id="3" name="Content Placeholder 2"/>
          <p:cNvSpPr>
            <a:spLocks noGrp="1"/>
          </p:cNvSpPr>
          <p:nvPr>
            <p:ph idx="1"/>
          </p:nvPr>
        </p:nvSpPr>
        <p:spPr/>
        <p:txBody>
          <a:bodyPr/>
          <a:lstStyle/>
          <a:p>
            <a:pPr marL="609600" indent="-609600">
              <a:buFontTx/>
              <a:buAutoNum type="arabicPeriod"/>
              <a:defRPr/>
            </a:pPr>
            <a:r>
              <a:rPr lang="en-US" dirty="0" err="1"/>
              <a:t>Sistem</a:t>
            </a:r>
            <a:r>
              <a:rPr lang="en-US" dirty="0"/>
              <a:t> </a:t>
            </a:r>
            <a:r>
              <a:rPr lang="en-US" dirty="0" err="1"/>
              <a:t>informasi</a:t>
            </a:r>
            <a:endParaRPr lang="en-US" dirty="0"/>
          </a:p>
          <a:p>
            <a:pPr marL="609600" indent="-609600">
              <a:buNone/>
              <a:defRPr/>
            </a:pPr>
            <a:r>
              <a:rPr lang="en-US" dirty="0"/>
              <a:t>	</a:t>
            </a:r>
            <a:r>
              <a:rPr lang="en-US" dirty="0" err="1"/>
              <a:t>Contoh</a:t>
            </a:r>
            <a:r>
              <a:rPr lang="en-US" dirty="0"/>
              <a:t> : </a:t>
            </a:r>
            <a:r>
              <a:rPr lang="en-US" dirty="0" err="1"/>
              <a:t>Sistem</a:t>
            </a:r>
            <a:r>
              <a:rPr lang="en-US" dirty="0"/>
              <a:t> </a:t>
            </a:r>
            <a:r>
              <a:rPr lang="en-US" dirty="0" err="1"/>
              <a:t>kontrol</a:t>
            </a:r>
            <a:r>
              <a:rPr lang="en-US" dirty="0"/>
              <a:t> </a:t>
            </a:r>
            <a:r>
              <a:rPr lang="en-US" dirty="0" err="1"/>
              <a:t>stok</a:t>
            </a:r>
            <a:endParaRPr lang="en-US" dirty="0"/>
          </a:p>
          <a:p>
            <a:pPr marL="609600" indent="-609600">
              <a:buNone/>
              <a:defRPr/>
            </a:pPr>
            <a:r>
              <a:rPr lang="en-US" dirty="0"/>
              <a:t>2. </a:t>
            </a:r>
            <a:r>
              <a:rPr lang="id-ID" dirty="0"/>
              <a:t>  </a:t>
            </a:r>
            <a:r>
              <a:rPr lang="en-US" dirty="0" err="1"/>
              <a:t>Sistem</a:t>
            </a:r>
            <a:r>
              <a:rPr lang="en-US" dirty="0"/>
              <a:t> embedded / real time</a:t>
            </a:r>
          </a:p>
          <a:p>
            <a:pPr marL="609600" indent="-609600">
              <a:buNone/>
              <a:defRPr/>
            </a:pPr>
            <a:r>
              <a:rPr lang="en-US" dirty="0"/>
              <a:t>	</a:t>
            </a:r>
            <a:r>
              <a:rPr lang="en-US" dirty="0" err="1"/>
              <a:t>Contoh</a:t>
            </a:r>
            <a:r>
              <a:rPr lang="en-US" dirty="0"/>
              <a:t> : </a:t>
            </a:r>
            <a:r>
              <a:rPr lang="en-US" dirty="0" err="1"/>
              <a:t>Sistem</a:t>
            </a:r>
            <a:r>
              <a:rPr lang="en-US" dirty="0"/>
              <a:t> </a:t>
            </a:r>
            <a:r>
              <a:rPr lang="en-US" dirty="0" err="1"/>
              <a:t>kontrol</a:t>
            </a:r>
            <a:r>
              <a:rPr lang="en-US" dirty="0"/>
              <a:t> </a:t>
            </a:r>
            <a:r>
              <a:rPr lang="en-US" dirty="0" smtClean="0"/>
              <a:t>AC</a:t>
            </a:r>
            <a:endParaRPr lang="en-US" dirty="0"/>
          </a:p>
        </p:txBody>
      </p:sp>
    </p:spTree>
    <p:extLst>
      <p:ext uri="{BB962C8B-B14F-4D97-AF65-F5344CB8AC3E}">
        <p14:creationId xmlns:p14="http://schemas.microsoft.com/office/powerpoint/2010/main" val="21922307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Proyek</a:t>
            </a:r>
            <a:br>
              <a:rPr lang="id-ID" b="1" dirty="0" smtClean="0"/>
            </a:br>
            <a:r>
              <a:rPr lang="id-ID" dirty="0" smtClean="0">
                <a:solidFill>
                  <a:schemeClr val="tx1">
                    <a:lumMod val="50000"/>
                    <a:lumOff val="50000"/>
                  </a:schemeClr>
                </a:solidFill>
              </a:rPr>
              <a:t>Kategori PPL Berdasar O</a:t>
            </a:r>
            <a:r>
              <a:rPr lang="en-US" dirty="0" err="1" smtClean="0">
                <a:solidFill>
                  <a:schemeClr val="tx1">
                    <a:lumMod val="50000"/>
                    <a:lumOff val="50000"/>
                  </a:schemeClr>
                </a:solidFill>
              </a:rPr>
              <a:t>rientasi</a:t>
            </a:r>
            <a:endParaRPr lang="id-ID" dirty="0">
              <a:solidFill>
                <a:schemeClr val="tx1">
                  <a:lumMod val="50000"/>
                  <a:lumOff val="50000"/>
                </a:schemeClr>
              </a:solidFill>
            </a:endParaRPr>
          </a:p>
        </p:txBody>
      </p:sp>
      <p:sp>
        <p:nvSpPr>
          <p:cNvPr id="3" name="Content Placeholder 2"/>
          <p:cNvSpPr>
            <a:spLocks noGrp="1"/>
          </p:cNvSpPr>
          <p:nvPr>
            <p:ph idx="1"/>
          </p:nvPr>
        </p:nvSpPr>
        <p:spPr/>
        <p:txBody>
          <a:bodyPr/>
          <a:lstStyle/>
          <a:p>
            <a:pPr marL="609600" indent="-609600" algn="just">
              <a:buFontTx/>
              <a:buAutoNum type="arabicPeriod"/>
              <a:defRPr/>
            </a:pPr>
            <a:r>
              <a:rPr lang="en-US" b="1" dirty="0" err="1"/>
              <a:t>Produk</a:t>
            </a:r>
            <a:endParaRPr lang="en-US" b="1" dirty="0"/>
          </a:p>
          <a:p>
            <a:pPr marL="609600" indent="-609600" algn="just">
              <a:buNone/>
              <a:defRPr/>
            </a:pPr>
            <a:r>
              <a:rPr lang="en-US" dirty="0"/>
              <a:t>	</a:t>
            </a:r>
            <a:r>
              <a:rPr lang="en-US" dirty="0" err="1"/>
              <a:t>Proyek</a:t>
            </a:r>
            <a:r>
              <a:rPr lang="en-US" dirty="0"/>
              <a:t> </a:t>
            </a:r>
            <a:r>
              <a:rPr lang="en-US" b="1" dirty="0" err="1"/>
              <a:t>membuat</a:t>
            </a:r>
            <a:r>
              <a:rPr lang="en-US" b="1" dirty="0"/>
              <a:t> </a:t>
            </a:r>
            <a:r>
              <a:rPr lang="en-US" b="1" dirty="0" err="1"/>
              <a:t>produk</a:t>
            </a:r>
            <a:r>
              <a:rPr lang="en-US" b="1" dirty="0"/>
              <a:t> </a:t>
            </a:r>
            <a:r>
              <a:rPr lang="en-US" dirty="0"/>
              <a:t>yang </a:t>
            </a:r>
            <a:r>
              <a:rPr lang="en-US" b="1" dirty="0" err="1"/>
              <a:t>detailnya</a:t>
            </a:r>
            <a:r>
              <a:rPr lang="en-US" dirty="0"/>
              <a:t> </a:t>
            </a:r>
            <a:r>
              <a:rPr lang="en-US" dirty="0" err="1"/>
              <a:t>ditentukan</a:t>
            </a:r>
            <a:r>
              <a:rPr lang="en-US" dirty="0"/>
              <a:t> </a:t>
            </a:r>
            <a:r>
              <a:rPr lang="en-US" dirty="0" err="1"/>
              <a:t>oleh</a:t>
            </a:r>
            <a:r>
              <a:rPr lang="en-US" dirty="0"/>
              <a:t> </a:t>
            </a:r>
            <a:r>
              <a:rPr lang="en-US" b="1" dirty="0"/>
              <a:t>client </a:t>
            </a:r>
            <a:r>
              <a:rPr lang="en-US" b="1" dirty="0" err="1"/>
              <a:t>dan</a:t>
            </a:r>
            <a:r>
              <a:rPr lang="en-US" b="1" dirty="0"/>
              <a:t> Client </a:t>
            </a:r>
            <a:r>
              <a:rPr lang="en-US" b="1" dirty="0" err="1"/>
              <a:t>bertanggung</a:t>
            </a:r>
            <a:r>
              <a:rPr lang="en-US" b="1" dirty="0"/>
              <a:t> </a:t>
            </a:r>
            <a:r>
              <a:rPr lang="en-US" b="1" dirty="0" err="1"/>
              <a:t>jawab</a:t>
            </a:r>
            <a:r>
              <a:rPr lang="en-US" b="1" dirty="0"/>
              <a:t> </a:t>
            </a:r>
            <a:r>
              <a:rPr lang="en-US" dirty="0" err="1"/>
              <a:t>menjustifikasi</a:t>
            </a:r>
            <a:r>
              <a:rPr lang="en-US" dirty="0"/>
              <a:t> </a:t>
            </a:r>
            <a:r>
              <a:rPr lang="en-US" b="1" dirty="0" err="1"/>
              <a:t>produk</a:t>
            </a:r>
            <a:r>
              <a:rPr lang="en-US" b="1" dirty="0"/>
              <a:t> </a:t>
            </a:r>
            <a:r>
              <a:rPr lang="en-US" b="1" dirty="0" err="1"/>
              <a:t>tersebut</a:t>
            </a:r>
            <a:endParaRPr lang="en-US" b="1" dirty="0"/>
          </a:p>
          <a:p>
            <a:pPr marL="609600" indent="-609600" algn="just">
              <a:buNone/>
              <a:defRPr/>
            </a:pPr>
            <a:r>
              <a:rPr lang="en-US" dirty="0"/>
              <a:t>2.  </a:t>
            </a:r>
            <a:r>
              <a:rPr lang="en-US" b="1" dirty="0" err="1"/>
              <a:t>Tujuan</a:t>
            </a:r>
            <a:endParaRPr lang="en-US" b="1" dirty="0"/>
          </a:p>
          <a:p>
            <a:pPr marL="609600" indent="-609600" algn="just">
              <a:buNone/>
              <a:defRPr/>
            </a:pPr>
            <a:r>
              <a:rPr lang="en-US" dirty="0"/>
              <a:t>	</a:t>
            </a:r>
            <a:r>
              <a:rPr lang="en-US" dirty="0" err="1"/>
              <a:t>Proyek</a:t>
            </a:r>
            <a:r>
              <a:rPr lang="en-US" dirty="0"/>
              <a:t> </a:t>
            </a:r>
            <a:r>
              <a:rPr lang="en-US" b="1" dirty="0" err="1"/>
              <a:t>diperlukan</a:t>
            </a:r>
            <a:r>
              <a:rPr lang="en-US" dirty="0"/>
              <a:t> </a:t>
            </a:r>
            <a:r>
              <a:rPr lang="en-US" dirty="0" err="1"/>
              <a:t>untuk</a:t>
            </a:r>
            <a:r>
              <a:rPr lang="en-US" dirty="0"/>
              <a:t> </a:t>
            </a:r>
            <a:r>
              <a:rPr lang="en-US" dirty="0" err="1"/>
              <a:t>mencapai</a:t>
            </a:r>
            <a:r>
              <a:rPr lang="en-US" dirty="0"/>
              <a:t> </a:t>
            </a:r>
            <a:r>
              <a:rPr lang="en-US" b="1" dirty="0" err="1"/>
              <a:t>tujuan</a:t>
            </a:r>
            <a:r>
              <a:rPr lang="en-US" b="1" dirty="0"/>
              <a:t> </a:t>
            </a:r>
            <a:r>
              <a:rPr lang="en-US" b="1" dirty="0" err="1"/>
              <a:t>tertentu</a:t>
            </a:r>
            <a:r>
              <a:rPr lang="en-US" b="1" dirty="0"/>
              <a:t> </a:t>
            </a:r>
            <a:r>
              <a:rPr lang="en-US" dirty="0" err="1"/>
              <a:t>biasanya</a:t>
            </a:r>
            <a:r>
              <a:rPr lang="en-US" dirty="0"/>
              <a:t> </a:t>
            </a:r>
            <a:r>
              <a:rPr lang="en-US" b="1" dirty="0" err="1"/>
              <a:t>berhubungan</a:t>
            </a:r>
            <a:r>
              <a:rPr lang="en-US" b="1" dirty="0"/>
              <a:t> </a:t>
            </a:r>
            <a:r>
              <a:rPr lang="en-US" b="1" dirty="0" err="1"/>
              <a:t>dengan</a:t>
            </a:r>
            <a:r>
              <a:rPr lang="en-US" b="1" dirty="0"/>
              <a:t> level service</a:t>
            </a:r>
          </a:p>
        </p:txBody>
      </p:sp>
    </p:spTree>
    <p:extLst>
      <p:ext uri="{BB962C8B-B14F-4D97-AF65-F5344CB8AC3E}">
        <p14:creationId xmlns:p14="http://schemas.microsoft.com/office/powerpoint/2010/main" val="8331289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Masalah Proyek PL</a:t>
            </a:r>
          </a:p>
        </p:txBody>
      </p:sp>
      <p:sp>
        <p:nvSpPr>
          <p:cNvPr id="3" name="Content Placeholder 2"/>
          <p:cNvSpPr>
            <a:spLocks noGrp="1"/>
          </p:cNvSpPr>
          <p:nvPr>
            <p:ph idx="1"/>
          </p:nvPr>
        </p:nvSpPr>
        <p:spPr/>
        <p:txBody>
          <a:bodyPr>
            <a:normAutofit fontScale="77500" lnSpcReduction="20000"/>
          </a:bodyPr>
          <a:lstStyle/>
          <a:p>
            <a:pPr algn="just"/>
            <a:r>
              <a:rPr lang="id-ID" dirty="0"/>
              <a:t>Masalah-masalah dalam proyek perangkat lunak</a:t>
            </a:r>
            <a:r>
              <a:rPr lang="id-ID" dirty="0" smtClean="0"/>
              <a:t>:</a:t>
            </a:r>
          </a:p>
          <a:p>
            <a:pPr lvl="1" algn="just"/>
            <a:r>
              <a:rPr lang="id-ID" dirty="0" smtClean="0"/>
              <a:t>Spesifikasi </a:t>
            </a:r>
            <a:r>
              <a:rPr lang="id-ID" dirty="0"/>
              <a:t>pekerjaan yang </a:t>
            </a:r>
            <a:r>
              <a:rPr lang="id-ID" dirty="0" smtClean="0"/>
              <a:t>kurang</a:t>
            </a:r>
          </a:p>
          <a:p>
            <a:pPr lvl="1" algn="just"/>
            <a:r>
              <a:rPr lang="id-ID" dirty="0" smtClean="0"/>
              <a:t>Manajemen </a:t>
            </a:r>
            <a:r>
              <a:rPr lang="id-ID" dirty="0"/>
              <a:t>mengabaikan </a:t>
            </a:r>
            <a:r>
              <a:rPr lang="id-ID" dirty="0" smtClean="0"/>
              <a:t>IT</a:t>
            </a:r>
          </a:p>
          <a:p>
            <a:pPr lvl="1" algn="just"/>
            <a:r>
              <a:rPr lang="id-ID" dirty="0" smtClean="0"/>
              <a:t>Pengetahuan </a:t>
            </a:r>
            <a:r>
              <a:rPr lang="id-ID" dirty="0"/>
              <a:t>area aplikasi yang </a:t>
            </a:r>
            <a:r>
              <a:rPr lang="id-ID" dirty="0" smtClean="0"/>
              <a:t>kurang</a:t>
            </a:r>
          </a:p>
          <a:p>
            <a:pPr lvl="1" algn="just"/>
            <a:r>
              <a:rPr lang="id-ID" dirty="0" smtClean="0"/>
              <a:t>Update </a:t>
            </a:r>
            <a:r>
              <a:rPr lang="id-ID" dirty="0"/>
              <a:t>dokumentasi yang </a:t>
            </a:r>
            <a:r>
              <a:rPr lang="id-ID" dirty="0" smtClean="0"/>
              <a:t>kurang</a:t>
            </a:r>
          </a:p>
          <a:p>
            <a:pPr lvl="1" algn="just"/>
            <a:r>
              <a:rPr lang="id-ID" dirty="0" smtClean="0"/>
              <a:t>Aktifitas </a:t>
            </a:r>
            <a:r>
              <a:rPr lang="id-ID" dirty="0"/>
              <a:t>sebelumnya yang tidak lengkap pada waktunya – termasuk pengiriman perangkat yang </a:t>
            </a:r>
            <a:r>
              <a:rPr lang="id-ID" dirty="0" smtClean="0"/>
              <a:t>terlambat</a:t>
            </a:r>
          </a:p>
          <a:p>
            <a:pPr lvl="1" algn="just"/>
            <a:r>
              <a:rPr lang="id-ID" dirty="0" smtClean="0"/>
              <a:t>Komunikasi </a:t>
            </a:r>
            <a:r>
              <a:rPr lang="id-ID" dirty="0"/>
              <a:t>antara teknisi dan user yang </a:t>
            </a:r>
            <a:r>
              <a:rPr lang="id-ID" dirty="0" smtClean="0"/>
              <a:t>kurang</a:t>
            </a:r>
          </a:p>
          <a:p>
            <a:pPr lvl="1" algn="just"/>
            <a:r>
              <a:rPr lang="id-ID" dirty="0" smtClean="0"/>
              <a:t>Komunikasi </a:t>
            </a:r>
            <a:r>
              <a:rPr lang="id-ID" dirty="0"/>
              <a:t>yang kurang menyebabkan duplikasi pekerjaan </a:t>
            </a:r>
            <a:endParaRPr lang="id-ID" dirty="0" smtClean="0"/>
          </a:p>
          <a:p>
            <a:pPr lvl="1" algn="just"/>
            <a:r>
              <a:rPr lang="id-ID" dirty="0" smtClean="0"/>
              <a:t>Komitmen </a:t>
            </a:r>
            <a:r>
              <a:rPr lang="id-ID" dirty="0"/>
              <a:t>yang kurang – khusunya ketika proyek terikat pada satu orang kemudian </a:t>
            </a:r>
            <a:r>
              <a:rPr lang="id-ID" dirty="0" smtClean="0"/>
              <a:t>keluar</a:t>
            </a:r>
          </a:p>
          <a:p>
            <a:pPr lvl="1" algn="just"/>
            <a:r>
              <a:rPr lang="id-ID" dirty="0" smtClean="0"/>
              <a:t>Kemampuan </a:t>
            </a:r>
            <a:r>
              <a:rPr lang="id-ID" dirty="0"/>
              <a:t>Keahlian teknikal yang </a:t>
            </a:r>
            <a:r>
              <a:rPr lang="id-ID" dirty="0" smtClean="0"/>
              <a:t>kurang</a:t>
            </a:r>
          </a:p>
          <a:p>
            <a:pPr lvl="1" algn="just"/>
            <a:r>
              <a:rPr lang="id-ID" dirty="0" smtClean="0"/>
              <a:t>Perubahan </a:t>
            </a:r>
            <a:r>
              <a:rPr lang="id-ID" dirty="0"/>
              <a:t>kebutuhan </a:t>
            </a:r>
            <a:r>
              <a:rPr lang="id-ID" dirty="0" smtClean="0"/>
              <a:t>hukum</a:t>
            </a:r>
          </a:p>
          <a:p>
            <a:pPr lvl="1" algn="just"/>
            <a:r>
              <a:rPr lang="id-ID" dirty="0" smtClean="0"/>
              <a:t>Perubahan </a:t>
            </a:r>
            <a:r>
              <a:rPr lang="id-ID" dirty="0"/>
              <a:t>lingkungan perangkat </a:t>
            </a:r>
            <a:r>
              <a:rPr lang="id-ID" dirty="0" smtClean="0"/>
              <a:t>lunak</a:t>
            </a:r>
          </a:p>
          <a:p>
            <a:pPr lvl="1" algn="just"/>
            <a:r>
              <a:rPr lang="id-ID" dirty="0" smtClean="0"/>
              <a:t>Tekanan deadline</a:t>
            </a:r>
          </a:p>
          <a:p>
            <a:pPr lvl="1" algn="just"/>
            <a:r>
              <a:rPr lang="id-ID" dirty="0" smtClean="0"/>
              <a:t>Pengendalian </a:t>
            </a:r>
            <a:r>
              <a:rPr lang="id-ID" dirty="0"/>
              <a:t>kualitas yang </a:t>
            </a:r>
            <a:r>
              <a:rPr lang="id-ID" dirty="0" smtClean="0"/>
              <a:t>kurang</a:t>
            </a:r>
          </a:p>
          <a:p>
            <a:pPr lvl="1" algn="just"/>
            <a:r>
              <a:rPr lang="id-ID" dirty="0" smtClean="0"/>
              <a:t>Management </a:t>
            </a:r>
            <a:r>
              <a:rPr lang="id-ID" dirty="0"/>
              <a:t>jarak jauh </a:t>
            </a:r>
            <a:endParaRPr lang="id-ID" dirty="0" smtClean="0"/>
          </a:p>
          <a:p>
            <a:pPr lvl="1" algn="just"/>
            <a:r>
              <a:rPr lang="id-ID" dirty="0" smtClean="0"/>
              <a:t>Pelatihan </a:t>
            </a:r>
            <a:r>
              <a:rPr lang="id-ID" dirty="0"/>
              <a:t>yang kurang</a:t>
            </a:r>
          </a:p>
        </p:txBody>
      </p:sp>
    </p:spTree>
    <p:extLst>
      <p:ext uri="{BB962C8B-B14F-4D97-AF65-F5344CB8AC3E}">
        <p14:creationId xmlns:p14="http://schemas.microsoft.com/office/powerpoint/2010/main" val="31203849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err="1"/>
              <a:t>vs</a:t>
            </a:r>
            <a:r>
              <a:rPr lang="en-US" dirty="0"/>
              <a:t> Product Life Cycle</a:t>
            </a:r>
            <a:endParaRPr lang="id-ID"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97686540"/>
              </p:ext>
            </p:extLst>
          </p:nvPr>
        </p:nvGraphicFramePr>
        <p:xfrm>
          <a:off x="121024" y="1546411"/>
          <a:ext cx="8915400" cy="5136777"/>
        </p:xfrm>
        <a:graphic>
          <a:graphicData uri="http://schemas.openxmlformats.org/drawingml/2006/table">
            <a:tbl>
              <a:tblPr firstRow="1" bandRow="1">
                <a:tableStyleId>{5C22544A-7EE6-4342-B048-85BDC9FD1C3A}</a:tableStyleId>
              </a:tblPr>
              <a:tblGrid>
                <a:gridCol w="4457700"/>
                <a:gridCol w="4457700"/>
              </a:tblGrid>
              <a:tr h="433508">
                <a:tc>
                  <a:txBody>
                    <a:bodyPr/>
                    <a:lstStyle/>
                    <a:p>
                      <a:pPr algn="ctr"/>
                      <a:r>
                        <a:rPr lang="id-ID" dirty="0" smtClean="0"/>
                        <a:t>PROJECT LIFE CYCLE</a:t>
                      </a:r>
                      <a:endParaRPr lang="id-ID" dirty="0"/>
                    </a:p>
                  </a:txBody>
                  <a:tcPr/>
                </a:tc>
                <a:tc>
                  <a:txBody>
                    <a:bodyPr/>
                    <a:lstStyle/>
                    <a:p>
                      <a:pPr algn="ctr"/>
                      <a:r>
                        <a:rPr lang="id-ID" dirty="0" smtClean="0"/>
                        <a:t>PRODUCT LIFE CYCLE</a:t>
                      </a:r>
                      <a:endParaRPr lang="id-ID" dirty="0"/>
                    </a:p>
                  </a:txBody>
                  <a:tcPr/>
                </a:tc>
              </a:tr>
              <a:tr h="2030957">
                <a:tc>
                  <a:txBody>
                    <a:bodyPr/>
                    <a:lstStyle/>
                    <a:p>
                      <a:pPr marL="285750" indent="-285750">
                        <a:buFont typeface="Arial" panose="020B0604020202020204" pitchFamily="34" charset="0"/>
                        <a:buChar char="•"/>
                      </a:pPr>
                      <a:r>
                        <a:rPr lang="id-ID" dirty="0" smtClean="0"/>
                        <a:t>Dapat dipandang </a:t>
                      </a:r>
                      <a:r>
                        <a:rPr lang="id-ID" b="1" dirty="0" smtClean="0"/>
                        <a:t>sebagai kegiatan </a:t>
                      </a:r>
                      <a:r>
                        <a:rPr lang="id-ID" dirty="0" smtClean="0"/>
                        <a:t>yang </a:t>
                      </a:r>
                      <a:r>
                        <a:rPr lang="id-ID" b="1" dirty="0" smtClean="0"/>
                        <a:t>terkait dengan kelayakan proyek</a:t>
                      </a:r>
                      <a:r>
                        <a:rPr lang="id-ID" dirty="0" smtClean="0"/>
                        <a:t>, diikuti dengan </a:t>
                      </a:r>
                      <a:r>
                        <a:rPr lang="id-ID" b="1" dirty="0" smtClean="0"/>
                        <a:t>kegiatan yang terkait </a:t>
                      </a:r>
                      <a:r>
                        <a:rPr lang="id-ID" dirty="0" smtClean="0"/>
                        <a:t>dengan </a:t>
                      </a:r>
                      <a:r>
                        <a:rPr lang="id-ID" b="1" dirty="0" smtClean="0"/>
                        <a:t>akuisisi proyek </a:t>
                      </a:r>
                      <a:r>
                        <a:rPr lang="id-ID" dirty="0" smtClean="0"/>
                        <a:t>(proyek diterima dan dilaksanakan)</a:t>
                      </a:r>
                    </a:p>
                    <a:p>
                      <a:pPr marL="285750" indent="-285750">
                        <a:buFont typeface="Arial" panose="020B0604020202020204" pitchFamily="34" charset="0"/>
                        <a:buChar char="•"/>
                      </a:pPr>
                      <a:r>
                        <a:rPr lang="id-ID" dirty="0" smtClean="0"/>
                        <a:t>Fokus pada </a:t>
                      </a:r>
                      <a:r>
                        <a:rPr lang="id-ID" b="1" dirty="0" smtClean="0"/>
                        <a:t>hasil kerja</a:t>
                      </a:r>
                      <a:endParaRPr lang="id-ID" b="1" dirty="0"/>
                    </a:p>
                  </a:txBody>
                  <a:tcPr/>
                </a:tc>
                <a:tc>
                  <a:txBody>
                    <a:bodyPr/>
                    <a:lstStyle/>
                    <a:p>
                      <a:pPr marL="285750" indent="-285750">
                        <a:buFont typeface="Arial" panose="020B0604020202020204" pitchFamily="34" charset="0"/>
                        <a:buChar char="•"/>
                      </a:pPr>
                      <a:r>
                        <a:rPr lang="id-ID" dirty="0" smtClean="0"/>
                        <a:t>Kegiatan </a:t>
                      </a:r>
                      <a:r>
                        <a:rPr lang="id-ID" b="1" dirty="0" smtClean="0"/>
                        <a:t>dalam proyek </a:t>
                      </a:r>
                      <a:r>
                        <a:rPr lang="id-ID" dirty="0" smtClean="0"/>
                        <a:t>yang terkait dengan </a:t>
                      </a:r>
                      <a:r>
                        <a:rPr lang="id-ID" b="1" dirty="0" smtClean="0"/>
                        <a:t>produk proyek, mengikuti Siklus Hidup Produk </a:t>
                      </a:r>
                    </a:p>
                    <a:p>
                      <a:pPr marL="285750" indent="-285750">
                        <a:buFont typeface="Arial" panose="020B0604020202020204" pitchFamily="34" charset="0"/>
                        <a:buChar char="•"/>
                      </a:pPr>
                      <a:r>
                        <a:rPr lang="id-ID" dirty="0" smtClean="0"/>
                        <a:t>Sifatnya </a:t>
                      </a:r>
                      <a:r>
                        <a:rPr lang="id-ID" b="1" dirty="0" smtClean="0"/>
                        <a:t>bervariasi, tergantung produk proyek</a:t>
                      </a:r>
                      <a:endParaRPr lang="id-ID" b="1" dirty="0"/>
                    </a:p>
                  </a:txBody>
                  <a:tcPr/>
                </a:tc>
              </a:tr>
              <a:tr h="2672312">
                <a:tc>
                  <a:txBody>
                    <a:bodyPr/>
                    <a:lstStyle/>
                    <a:p>
                      <a:r>
                        <a:rPr lang="en-US" dirty="0" err="1" smtClean="0"/>
                        <a:t>Dalam</a:t>
                      </a:r>
                      <a:r>
                        <a:rPr lang="en-US" dirty="0" smtClean="0"/>
                        <a:t> </a:t>
                      </a:r>
                      <a:r>
                        <a:rPr lang="en-US" dirty="0" err="1" smtClean="0"/>
                        <a:t>Perspektif</a:t>
                      </a:r>
                      <a:r>
                        <a:rPr lang="en-US" dirty="0" smtClean="0"/>
                        <a:t> IT : </a:t>
                      </a:r>
                      <a:endParaRPr lang="id-ID" dirty="0" smtClean="0"/>
                    </a:p>
                    <a:p>
                      <a:pPr marL="342900" indent="-342900">
                        <a:buFont typeface="+mj-lt"/>
                        <a:buAutoNum type="arabicPeriod"/>
                      </a:pPr>
                      <a:r>
                        <a:rPr lang="en-US" dirty="0" smtClean="0"/>
                        <a:t>Discovery Phase </a:t>
                      </a:r>
                      <a:endParaRPr lang="id-ID" dirty="0" smtClean="0"/>
                    </a:p>
                    <a:p>
                      <a:pPr marL="342900" indent="-342900">
                        <a:buFont typeface="+mj-lt"/>
                        <a:buAutoNum type="arabicPeriod"/>
                      </a:pPr>
                      <a:r>
                        <a:rPr lang="en-US" dirty="0" smtClean="0"/>
                        <a:t>Concept Phase</a:t>
                      </a:r>
                      <a:endParaRPr lang="id-ID" dirty="0" smtClean="0"/>
                    </a:p>
                    <a:p>
                      <a:pPr marL="342900" indent="-342900">
                        <a:buFont typeface="+mj-lt"/>
                        <a:buAutoNum type="arabicPeriod"/>
                      </a:pPr>
                      <a:r>
                        <a:rPr lang="en-US" dirty="0" smtClean="0"/>
                        <a:t>Design Phase </a:t>
                      </a:r>
                      <a:endParaRPr lang="id-ID" dirty="0" smtClean="0"/>
                    </a:p>
                    <a:p>
                      <a:pPr marL="342900" indent="-342900">
                        <a:buFont typeface="+mj-lt"/>
                        <a:buAutoNum type="arabicPeriod"/>
                      </a:pPr>
                      <a:r>
                        <a:rPr lang="en-US" dirty="0" smtClean="0"/>
                        <a:t>Execution Phase</a:t>
                      </a:r>
                      <a:endParaRPr lang="id-ID" dirty="0" smtClean="0"/>
                    </a:p>
                    <a:p>
                      <a:pPr marL="342900" indent="-342900">
                        <a:buFont typeface="+mj-lt"/>
                        <a:buAutoNum type="arabicPeriod"/>
                      </a:pPr>
                      <a:r>
                        <a:rPr lang="en-US" dirty="0" smtClean="0"/>
                        <a:t>Quality Assurance Phase </a:t>
                      </a:r>
                      <a:endParaRPr lang="id-ID" dirty="0" smtClean="0"/>
                    </a:p>
                    <a:p>
                      <a:pPr marL="342900" indent="-342900">
                        <a:buFont typeface="+mj-lt"/>
                        <a:buAutoNum type="arabicPeriod"/>
                      </a:pPr>
                      <a:r>
                        <a:rPr lang="en-US" dirty="0" smtClean="0"/>
                        <a:t>Implementation Phase </a:t>
                      </a:r>
                      <a:endParaRPr lang="id-ID" dirty="0" smtClean="0"/>
                    </a:p>
                    <a:p>
                      <a:pPr marL="342900" indent="-342900">
                        <a:buFont typeface="+mj-lt"/>
                        <a:buAutoNum type="arabicPeriod"/>
                      </a:pPr>
                      <a:r>
                        <a:rPr lang="en-US" dirty="0" smtClean="0"/>
                        <a:t>Closure Phase </a:t>
                      </a:r>
                      <a:endParaRPr lang="id-ID" dirty="0"/>
                    </a:p>
                  </a:txBody>
                  <a:tcPr/>
                </a:tc>
                <a:tc>
                  <a:txBody>
                    <a:bodyPr/>
                    <a:lstStyle/>
                    <a:p>
                      <a:pPr marL="285750" indent="-285750">
                        <a:buFont typeface="Arial" panose="020B0604020202020204" pitchFamily="34" charset="0"/>
                        <a:buChar char="•"/>
                      </a:pPr>
                      <a:r>
                        <a:rPr lang="id-ID" dirty="0" smtClean="0"/>
                        <a:t>Model waterfall - tahapan linear</a:t>
                      </a:r>
                    </a:p>
                    <a:p>
                      <a:pPr marL="285750" indent="-285750">
                        <a:buFont typeface="Arial" panose="020B0604020202020204" pitchFamily="34" charset="0"/>
                        <a:buChar char="•"/>
                      </a:pPr>
                      <a:r>
                        <a:rPr lang="id-ID" dirty="0" smtClean="0"/>
                        <a:t>Model spiral - tahapan iteratif </a:t>
                      </a:r>
                    </a:p>
                    <a:p>
                      <a:pPr marL="285750" indent="-285750">
                        <a:buFont typeface="Arial" panose="020B0604020202020204" pitchFamily="34" charset="0"/>
                        <a:buChar char="•"/>
                      </a:pPr>
                      <a:r>
                        <a:rPr lang="id-ID" dirty="0" smtClean="0"/>
                        <a:t>Model R.A.D. (Rapid Application Development) - perencanaan kebutuhan; desain; konstruksi; pengalihan sistem (cut over).</a:t>
                      </a:r>
                    </a:p>
                    <a:p>
                      <a:pPr marL="285750" indent="-285750">
                        <a:buFont typeface="Arial" panose="020B0604020202020204" pitchFamily="34" charset="0"/>
                        <a:buChar char="•"/>
                      </a:pPr>
                      <a:r>
                        <a:rPr lang="id-ID" dirty="0" smtClean="0"/>
                        <a:t>Model dengan prototipe</a:t>
                      </a:r>
                      <a:endParaRPr lang="id-ID" dirty="0"/>
                    </a:p>
                  </a:txBody>
                  <a:tcPr/>
                </a:tc>
              </a:tr>
            </a:tbl>
          </a:graphicData>
        </a:graphic>
      </p:graphicFrame>
    </p:spTree>
    <p:extLst>
      <p:ext uri="{BB962C8B-B14F-4D97-AF65-F5344CB8AC3E}">
        <p14:creationId xmlns:p14="http://schemas.microsoft.com/office/powerpoint/2010/main" val="22511131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Life Cycle</a:t>
            </a:r>
          </a:p>
        </p:txBody>
      </p:sp>
      <p:sp>
        <p:nvSpPr>
          <p:cNvPr id="3" name="Content Placeholder 2"/>
          <p:cNvSpPr>
            <a:spLocks noGrp="1"/>
          </p:cNvSpPr>
          <p:nvPr>
            <p:ph idx="1"/>
          </p:nvPr>
        </p:nvSpPr>
        <p:spPr/>
        <p:txBody>
          <a:bodyPr/>
          <a:lstStyle/>
          <a:p>
            <a:endParaRPr lang="id-ID"/>
          </a:p>
        </p:txBody>
      </p:sp>
      <p:pic>
        <p:nvPicPr>
          <p:cNvPr id="5" name="Picture 4"/>
          <p:cNvPicPr>
            <a:picLocks noChangeAspect="1"/>
          </p:cNvPicPr>
          <p:nvPr/>
        </p:nvPicPr>
        <p:blipFill>
          <a:blip r:embed="rId2"/>
          <a:stretch>
            <a:fillRect/>
          </a:stretch>
        </p:blipFill>
        <p:spPr>
          <a:xfrm>
            <a:off x="218595" y="1523188"/>
            <a:ext cx="8700247" cy="5198672"/>
          </a:xfrm>
          <a:prstGeom prst="rect">
            <a:avLst/>
          </a:prstGeom>
        </p:spPr>
      </p:pic>
    </p:spTree>
    <p:extLst>
      <p:ext uri="{BB962C8B-B14F-4D97-AF65-F5344CB8AC3E}">
        <p14:creationId xmlns:p14="http://schemas.microsoft.com/office/powerpoint/2010/main" val="3024447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Life Cycle</a:t>
            </a:r>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476250" y="1658982"/>
            <a:ext cx="8515349" cy="5002363"/>
          </a:xfrm>
          <a:prstGeom prst="rect">
            <a:avLst/>
          </a:prstGeom>
        </p:spPr>
      </p:pic>
    </p:spTree>
    <p:extLst>
      <p:ext uri="{BB962C8B-B14F-4D97-AF65-F5344CB8AC3E}">
        <p14:creationId xmlns:p14="http://schemas.microsoft.com/office/powerpoint/2010/main" val="2864239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id-ID" b="1" dirty="0" smtClean="0">
                <a:solidFill>
                  <a:srgbClr val="FF0000"/>
                </a:solidFill>
              </a:rPr>
              <a:t>3) Metodologi Manajemen </a:t>
            </a:r>
            <a:r>
              <a:rPr lang="id-ID" b="1" dirty="0">
                <a:solidFill>
                  <a:srgbClr val="FF0000"/>
                </a:solidFill>
              </a:rPr>
              <a:t>Proyek</a:t>
            </a:r>
            <a:r>
              <a:rPr lang="id-ID" b="1" dirty="0" smtClean="0">
                <a:solidFill>
                  <a:srgbClr val="FF0000"/>
                </a:solidFill>
              </a:rPr>
              <a:t> </a:t>
            </a:r>
            <a:r>
              <a:rPr lang="id-ID" b="1" dirty="0" smtClean="0"/>
              <a:t>&amp; </a:t>
            </a:r>
            <a:r>
              <a:rPr lang="id-ID" sz="5400" b="1" dirty="0"/>
              <a:t>Organisasi </a:t>
            </a:r>
            <a:r>
              <a:rPr lang="id-ID" sz="5400" b="1" dirty="0" smtClean="0"/>
              <a:t>Proyek</a:t>
            </a:r>
            <a:endParaRPr lang="id-ID" b="1"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708508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Metodologi Manajemen Proyek</a:t>
            </a:r>
          </a:p>
        </p:txBody>
      </p:sp>
      <p:sp>
        <p:nvSpPr>
          <p:cNvPr id="3" name="Content Placeholder 2"/>
          <p:cNvSpPr>
            <a:spLocks noGrp="1"/>
          </p:cNvSpPr>
          <p:nvPr>
            <p:ph idx="1"/>
          </p:nvPr>
        </p:nvSpPr>
        <p:spPr/>
        <p:txBody>
          <a:bodyPr>
            <a:normAutofit lnSpcReduction="10000"/>
          </a:bodyPr>
          <a:lstStyle/>
          <a:p>
            <a:pPr algn="just"/>
            <a:r>
              <a:rPr lang="id-ID" dirty="0"/>
              <a:t>The traditional approach </a:t>
            </a:r>
            <a:r>
              <a:rPr lang="id-ID" dirty="0" smtClean="0"/>
              <a:t>:</a:t>
            </a:r>
          </a:p>
          <a:p>
            <a:pPr marL="914377" lvl="1" indent="-457200" algn="just">
              <a:buFont typeface="+mj-lt"/>
              <a:buAutoNum type="arabicPeriod"/>
            </a:pPr>
            <a:r>
              <a:rPr lang="en-US" dirty="0" smtClean="0"/>
              <a:t>Project </a:t>
            </a:r>
            <a:r>
              <a:rPr lang="en-US" dirty="0"/>
              <a:t>Initiation Stage </a:t>
            </a:r>
            <a:endParaRPr lang="id-ID" dirty="0" smtClean="0"/>
          </a:p>
          <a:p>
            <a:pPr marL="914377" lvl="1" indent="-457200" algn="just">
              <a:buFont typeface="+mj-lt"/>
              <a:buAutoNum type="arabicPeriod"/>
            </a:pPr>
            <a:r>
              <a:rPr lang="en-US" dirty="0" smtClean="0"/>
              <a:t>Project </a:t>
            </a:r>
            <a:r>
              <a:rPr lang="en-US" dirty="0"/>
              <a:t>Planning or Design Stage </a:t>
            </a:r>
            <a:endParaRPr lang="id-ID" dirty="0" smtClean="0"/>
          </a:p>
          <a:p>
            <a:pPr marL="914377" lvl="1" indent="-457200" algn="just">
              <a:buFont typeface="+mj-lt"/>
              <a:buAutoNum type="arabicPeriod"/>
            </a:pPr>
            <a:r>
              <a:rPr lang="en-US" dirty="0" smtClean="0"/>
              <a:t>Project </a:t>
            </a:r>
            <a:r>
              <a:rPr lang="en-US" dirty="0"/>
              <a:t>Execution or Production </a:t>
            </a:r>
            <a:r>
              <a:rPr lang="en-US" dirty="0" smtClean="0"/>
              <a:t>Stage</a:t>
            </a:r>
            <a:endParaRPr lang="id-ID" dirty="0" smtClean="0"/>
          </a:p>
          <a:p>
            <a:pPr marL="914377" lvl="1" indent="-457200" algn="just">
              <a:buFont typeface="+mj-lt"/>
              <a:buAutoNum type="arabicPeriod"/>
            </a:pPr>
            <a:r>
              <a:rPr lang="en-US" dirty="0" smtClean="0"/>
              <a:t>Project </a:t>
            </a:r>
            <a:r>
              <a:rPr lang="en-US" dirty="0"/>
              <a:t>Monitoring and Controlling Systems </a:t>
            </a:r>
            <a:endParaRPr lang="id-ID" dirty="0" smtClean="0"/>
          </a:p>
          <a:p>
            <a:pPr marL="914377" lvl="1" indent="-457200" algn="just">
              <a:buFont typeface="+mj-lt"/>
              <a:buAutoNum type="arabicPeriod"/>
            </a:pPr>
            <a:r>
              <a:rPr lang="en-US" dirty="0" smtClean="0"/>
              <a:t>Project </a:t>
            </a:r>
            <a:r>
              <a:rPr lang="en-US" dirty="0"/>
              <a:t>Completion Stage </a:t>
            </a:r>
            <a:endParaRPr lang="id-ID" dirty="0" smtClean="0"/>
          </a:p>
          <a:p>
            <a:pPr algn="just"/>
            <a:r>
              <a:rPr lang="en-US" dirty="0" err="1" smtClean="0"/>
              <a:t>Secara</a:t>
            </a:r>
            <a:r>
              <a:rPr lang="en-US" dirty="0" smtClean="0"/>
              <a:t> </a:t>
            </a:r>
            <a:r>
              <a:rPr lang="en-US" dirty="0" err="1"/>
              <a:t>umum</a:t>
            </a:r>
            <a:r>
              <a:rPr lang="en-US" dirty="0"/>
              <a:t> : </a:t>
            </a:r>
            <a:endParaRPr lang="id-ID" dirty="0" smtClean="0"/>
          </a:p>
          <a:p>
            <a:pPr marL="914377" lvl="1" indent="-457200" algn="just">
              <a:buFont typeface="+mj-lt"/>
              <a:buAutoNum type="arabicPeriod"/>
            </a:pPr>
            <a:r>
              <a:rPr lang="en-US" dirty="0" smtClean="0"/>
              <a:t>Project </a:t>
            </a:r>
            <a:r>
              <a:rPr lang="en-US" dirty="0" err="1"/>
              <a:t>Initation</a:t>
            </a:r>
            <a:r>
              <a:rPr lang="en-US" dirty="0"/>
              <a:t> </a:t>
            </a:r>
            <a:endParaRPr lang="id-ID" dirty="0" smtClean="0"/>
          </a:p>
          <a:p>
            <a:pPr marL="914377" lvl="1" indent="-457200" algn="just">
              <a:buFont typeface="+mj-lt"/>
              <a:buAutoNum type="arabicPeriod"/>
            </a:pPr>
            <a:r>
              <a:rPr lang="en-US" dirty="0" smtClean="0"/>
              <a:t>Project </a:t>
            </a:r>
            <a:r>
              <a:rPr lang="en-US" dirty="0"/>
              <a:t>Planning </a:t>
            </a:r>
            <a:endParaRPr lang="id-ID" dirty="0" smtClean="0"/>
          </a:p>
          <a:p>
            <a:pPr marL="914377" lvl="1" indent="-457200" algn="just">
              <a:buFont typeface="+mj-lt"/>
              <a:buAutoNum type="arabicPeriod"/>
            </a:pPr>
            <a:r>
              <a:rPr lang="en-US" dirty="0" smtClean="0"/>
              <a:t>Project </a:t>
            </a:r>
            <a:r>
              <a:rPr lang="en-US" dirty="0"/>
              <a:t>Executing </a:t>
            </a:r>
            <a:endParaRPr lang="id-ID" dirty="0" smtClean="0"/>
          </a:p>
          <a:p>
            <a:pPr marL="914377" lvl="1" indent="-457200" algn="just">
              <a:buFont typeface="+mj-lt"/>
              <a:buAutoNum type="arabicPeriod"/>
            </a:pPr>
            <a:r>
              <a:rPr lang="en-US" dirty="0" smtClean="0"/>
              <a:t>Project </a:t>
            </a:r>
            <a:r>
              <a:rPr lang="en-US" dirty="0"/>
              <a:t>Controlling </a:t>
            </a:r>
            <a:endParaRPr lang="id-ID" dirty="0" smtClean="0"/>
          </a:p>
          <a:p>
            <a:pPr marL="914377" lvl="1" indent="-457200" algn="just">
              <a:buFont typeface="+mj-lt"/>
              <a:buAutoNum type="arabicPeriod"/>
            </a:pPr>
            <a:r>
              <a:rPr lang="en-US" dirty="0" smtClean="0"/>
              <a:t>Project </a:t>
            </a:r>
            <a:r>
              <a:rPr lang="en-US" dirty="0"/>
              <a:t>Closing</a:t>
            </a:r>
            <a:endParaRPr lang="id-ID" dirty="0"/>
          </a:p>
        </p:txBody>
      </p:sp>
    </p:spTree>
    <p:extLst>
      <p:ext uri="{BB962C8B-B14F-4D97-AF65-F5344CB8AC3E}">
        <p14:creationId xmlns:p14="http://schemas.microsoft.com/office/powerpoint/2010/main" val="138116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Metodologi Manajemen Proyek</a:t>
            </a:r>
          </a:p>
        </p:txBody>
      </p:sp>
      <p:sp>
        <p:nvSpPr>
          <p:cNvPr id="8" name="Rectangle 7"/>
          <p:cNvSpPr/>
          <p:nvPr/>
        </p:nvSpPr>
        <p:spPr>
          <a:xfrm>
            <a:off x="677334" y="1608667"/>
            <a:ext cx="2506133" cy="1168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Initiating Processes</a:t>
            </a:r>
          </a:p>
        </p:txBody>
      </p:sp>
      <p:sp>
        <p:nvSpPr>
          <p:cNvPr id="9" name="Rectangle 8"/>
          <p:cNvSpPr/>
          <p:nvPr/>
        </p:nvSpPr>
        <p:spPr>
          <a:xfrm>
            <a:off x="4635954" y="1608667"/>
            <a:ext cx="2506133" cy="1168400"/>
          </a:xfrm>
          <a:prstGeom prst="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Planning Processes</a:t>
            </a:r>
          </a:p>
        </p:txBody>
      </p:sp>
      <p:sp>
        <p:nvSpPr>
          <p:cNvPr id="10" name="Rectangle 9"/>
          <p:cNvSpPr/>
          <p:nvPr/>
        </p:nvSpPr>
        <p:spPr>
          <a:xfrm>
            <a:off x="1642534" y="3742269"/>
            <a:ext cx="2506133" cy="1168400"/>
          </a:xfrm>
          <a:prstGeom prst="rect">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Controlling Processes</a:t>
            </a:r>
          </a:p>
        </p:txBody>
      </p:sp>
      <p:sp>
        <p:nvSpPr>
          <p:cNvPr id="11" name="Rectangle 10"/>
          <p:cNvSpPr/>
          <p:nvPr/>
        </p:nvSpPr>
        <p:spPr>
          <a:xfrm>
            <a:off x="6536267" y="3742269"/>
            <a:ext cx="2506133" cy="1168400"/>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Executing Processes</a:t>
            </a:r>
          </a:p>
        </p:txBody>
      </p:sp>
      <p:sp>
        <p:nvSpPr>
          <p:cNvPr id="12" name="Rectangle 11"/>
          <p:cNvSpPr/>
          <p:nvPr/>
        </p:nvSpPr>
        <p:spPr>
          <a:xfrm>
            <a:off x="1642534" y="5689600"/>
            <a:ext cx="2506133" cy="116840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id-ID" sz="2400" b="1" dirty="0"/>
              <a:t>Closing Processes</a:t>
            </a:r>
          </a:p>
        </p:txBody>
      </p:sp>
      <p:cxnSp>
        <p:nvCxnSpPr>
          <p:cNvPr id="14" name="Straight Arrow Connector 13"/>
          <p:cNvCxnSpPr/>
          <p:nvPr/>
        </p:nvCxnSpPr>
        <p:spPr>
          <a:xfrm>
            <a:off x="3302000" y="2192867"/>
            <a:ext cx="12022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p:cNvCxnSpPr>
          <p:nvPr/>
        </p:nvCxnSpPr>
        <p:spPr>
          <a:xfrm>
            <a:off x="5889021" y="2777067"/>
            <a:ext cx="1493414" cy="96520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970868" y="2777067"/>
            <a:ext cx="1667932" cy="965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2"/>
            <a:endCxn id="12" idx="0"/>
          </p:cNvCxnSpPr>
          <p:nvPr/>
        </p:nvCxnSpPr>
        <p:spPr>
          <a:xfrm>
            <a:off x="2895601" y="4910669"/>
            <a:ext cx="0" cy="7789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1"/>
          </p:cNvCxnSpPr>
          <p:nvPr/>
        </p:nvCxnSpPr>
        <p:spPr>
          <a:xfrm>
            <a:off x="4267200" y="4326469"/>
            <a:ext cx="2269067"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506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a:solidFill>
                  <a:srgbClr val="FF0000"/>
                </a:solidFill>
              </a:rPr>
              <a:t>2</a:t>
            </a:r>
            <a:r>
              <a:rPr lang="id-ID" b="1" dirty="0" smtClean="0">
                <a:solidFill>
                  <a:srgbClr val="FF0000"/>
                </a:solidFill>
              </a:rPr>
              <a:t>) </a:t>
            </a:r>
            <a:r>
              <a:rPr lang="id-ID" sz="5400" b="1" dirty="0">
                <a:solidFill>
                  <a:srgbClr val="FF0000"/>
                </a:solidFill>
              </a:rPr>
              <a:t>Siklus hidup </a:t>
            </a:r>
            <a:r>
              <a:rPr lang="id-ID" sz="5400" b="1" dirty="0" smtClean="0">
                <a:solidFill>
                  <a:srgbClr val="FF0000"/>
                </a:solidFill>
              </a:rPr>
              <a:t>Proyek</a:t>
            </a:r>
            <a:endParaRPr lang="id-ID" b="1" dirty="0">
              <a:solidFill>
                <a:srgbClr val="FF0000"/>
              </a:solidFill>
            </a:endParaRPr>
          </a:p>
        </p:txBody>
      </p:sp>
      <p:sp>
        <p:nvSpPr>
          <p:cNvPr id="3" name="Text Placeholder 2"/>
          <p:cNvSpPr>
            <a:spLocks noGrp="1"/>
          </p:cNvSpPr>
          <p:nvPr>
            <p:ph type="body" idx="1"/>
          </p:nvPr>
        </p:nvSpPr>
        <p:spPr/>
        <p:txBody>
          <a:bodyPr/>
          <a:lstStyle/>
          <a:p>
            <a:r>
              <a:rPr lang="id-ID" dirty="0" smtClean="0"/>
              <a:t> </a:t>
            </a:r>
            <a:endParaRPr lang="id-ID" dirty="0"/>
          </a:p>
        </p:txBody>
      </p:sp>
    </p:spTree>
    <p:extLst>
      <p:ext uri="{BB962C8B-B14F-4D97-AF65-F5344CB8AC3E}">
        <p14:creationId xmlns:p14="http://schemas.microsoft.com/office/powerpoint/2010/main" val="2747420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Initiation </a:t>
            </a:r>
            <a:r>
              <a:rPr lang="id-ID" dirty="0"/>
              <a:t>(Contds </a:t>
            </a:r>
            <a:r>
              <a:rPr lang="id-ID" dirty="0" smtClean="0"/>
              <a:t>-1)</a:t>
            </a:r>
            <a:endParaRPr lang="id-ID" dirty="0"/>
          </a:p>
        </p:txBody>
      </p:sp>
      <p:sp>
        <p:nvSpPr>
          <p:cNvPr id="3" name="Content Placeholder 2"/>
          <p:cNvSpPr>
            <a:spLocks noGrp="1"/>
          </p:cNvSpPr>
          <p:nvPr>
            <p:ph idx="1"/>
          </p:nvPr>
        </p:nvSpPr>
        <p:spPr/>
        <p:txBody>
          <a:bodyPr>
            <a:normAutofit/>
          </a:bodyPr>
          <a:lstStyle/>
          <a:p>
            <a:pPr algn="just"/>
            <a:r>
              <a:rPr lang="id-ID" dirty="0"/>
              <a:t>Inisiasi proyek merupakan tahap yang mengawali sebuah proyek, dimana pada tahap ini diberikan gambaran global suatu proyek dalam bentuk definisi proyek (project definition). </a:t>
            </a:r>
            <a:endParaRPr lang="id-ID" dirty="0" smtClean="0"/>
          </a:p>
          <a:p>
            <a:pPr algn="just"/>
            <a:r>
              <a:rPr lang="id-ID" dirty="0" smtClean="0"/>
              <a:t>Tujuan </a:t>
            </a:r>
            <a:r>
              <a:rPr lang="id-ID" dirty="0"/>
              <a:t>: </a:t>
            </a:r>
            <a:endParaRPr lang="id-ID" dirty="0" smtClean="0"/>
          </a:p>
          <a:p>
            <a:pPr marL="896938" lvl="1" indent="-439738" algn="just"/>
            <a:r>
              <a:rPr lang="id-ID" dirty="0" smtClean="0"/>
              <a:t>Menentukan </a:t>
            </a:r>
            <a:r>
              <a:rPr lang="id-ID" dirty="0"/>
              <a:t>tujuan proyek secara rinci </a:t>
            </a:r>
            <a:endParaRPr lang="id-ID" dirty="0" smtClean="0"/>
          </a:p>
          <a:p>
            <a:pPr marL="896938" lvl="1" indent="-439738" algn="just"/>
            <a:r>
              <a:rPr lang="id-ID" dirty="0" smtClean="0"/>
              <a:t>Mengidentifikasi </a:t>
            </a:r>
            <a:r>
              <a:rPr lang="id-ID" dirty="0"/>
              <a:t>faktor-faktor penentu keberhasilan (critical success factor) untuk pelaksanaan </a:t>
            </a:r>
            <a:r>
              <a:rPr lang="id-ID" dirty="0" smtClean="0"/>
              <a:t>proyek</a:t>
            </a:r>
          </a:p>
          <a:p>
            <a:pPr marL="896938" lvl="1" indent="-439738" algn="just"/>
            <a:r>
              <a:rPr lang="id-ID" dirty="0" smtClean="0"/>
              <a:t>Menentukan </a:t>
            </a:r>
            <a:r>
              <a:rPr lang="id-ID" dirty="0"/>
              <a:t>ruang lingkup proyek, jadwal proyek, asumsi proyek, serta batasan-batasan proyek sebagai acuan dalam membuat project management </a:t>
            </a:r>
            <a:r>
              <a:rPr lang="id-ID" dirty="0" smtClean="0"/>
              <a:t>plan</a:t>
            </a:r>
          </a:p>
          <a:p>
            <a:pPr marL="896938" lvl="1" indent="-439738" algn="just"/>
            <a:r>
              <a:rPr lang="id-ID" dirty="0" smtClean="0"/>
              <a:t>Menentukan </a:t>
            </a:r>
            <a:r>
              <a:rPr lang="id-ID" dirty="0"/>
              <a:t>kriteria keberhasilan proyek</a:t>
            </a:r>
          </a:p>
        </p:txBody>
      </p:sp>
    </p:spTree>
    <p:extLst>
      <p:ext uri="{BB962C8B-B14F-4D97-AF65-F5344CB8AC3E}">
        <p14:creationId xmlns:p14="http://schemas.microsoft.com/office/powerpoint/2010/main" val="1915851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Initiation (Contds -2)</a:t>
            </a:r>
            <a:endParaRPr lang="id-ID" dirty="0"/>
          </a:p>
        </p:txBody>
      </p:sp>
      <p:sp>
        <p:nvSpPr>
          <p:cNvPr id="3" name="Content Placeholder 2"/>
          <p:cNvSpPr>
            <a:spLocks noGrp="1"/>
          </p:cNvSpPr>
          <p:nvPr>
            <p:ph idx="1"/>
          </p:nvPr>
        </p:nvSpPr>
        <p:spPr/>
        <p:txBody>
          <a:bodyPr>
            <a:normAutofit/>
          </a:bodyPr>
          <a:lstStyle/>
          <a:p>
            <a:pPr algn="just"/>
            <a:r>
              <a:rPr lang="id-ID" dirty="0"/>
              <a:t>Mekanisme : </a:t>
            </a:r>
            <a:endParaRPr lang="id-ID" dirty="0" smtClean="0"/>
          </a:p>
          <a:p>
            <a:pPr marL="896938" lvl="1" indent="-439738" algn="just"/>
            <a:r>
              <a:rPr lang="id-ID" dirty="0" smtClean="0"/>
              <a:t>Project </a:t>
            </a:r>
            <a:r>
              <a:rPr lang="id-ID" dirty="0"/>
              <a:t>owner memberi tugas kepada project manager dan project team </a:t>
            </a:r>
            <a:endParaRPr lang="id-ID" dirty="0" smtClean="0"/>
          </a:p>
          <a:p>
            <a:pPr marL="896938" lvl="1" indent="-439738" algn="just"/>
            <a:r>
              <a:rPr lang="id-ID" dirty="0" smtClean="0"/>
              <a:t>Project </a:t>
            </a:r>
            <a:r>
              <a:rPr lang="id-ID" dirty="0"/>
              <a:t>manager dan project team secara bersamasama membuat project definition dan disetujui oleh project owner </a:t>
            </a:r>
            <a:endParaRPr lang="id-ID" dirty="0" smtClean="0"/>
          </a:p>
          <a:p>
            <a:pPr marL="896938" lvl="1" indent="-439738" algn="just"/>
            <a:r>
              <a:rPr lang="id-ID" dirty="0" smtClean="0"/>
              <a:t>Project </a:t>
            </a:r>
            <a:r>
              <a:rPr lang="id-ID" dirty="0"/>
              <a:t>definition yang telah dibuat, selanjutnya akan dijadikan sebagai acuan atau landasan dalam pembuatan project management plan</a:t>
            </a:r>
          </a:p>
        </p:txBody>
      </p:sp>
    </p:spTree>
    <p:extLst>
      <p:ext uri="{BB962C8B-B14F-4D97-AF65-F5344CB8AC3E}">
        <p14:creationId xmlns:p14="http://schemas.microsoft.com/office/powerpoint/2010/main" val="467518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Planning </a:t>
            </a:r>
            <a:r>
              <a:rPr lang="id-ID" dirty="0" smtClean="0"/>
              <a:t>(Contds -1)</a:t>
            </a:r>
            <a:endParaRPr lang="id-ID" dirty="0"/>
          </a:p>
        </p:txBody>
      </p:sp>
      <p:sp>
        <p:nvSpPr>
          <p:cNvPr id="3" name="Content Placeholder 2"/>
          <p:cNvSpPr>
            <a:spLocks noGrp="1"/>
          </p:cNvSpPr>
          <p:nvPr>
            <p:ph idx="1"/>
          </p:nvPr>
        </p:nvSpPr>
        <p:spPr/>
        <p:txBody>
          <a:bodyPr>
            <a:normAutofit fontScale="92500" lnSpcReduction="10000"/>
          </a:bodyPr>
          <a:lstStyle/>
          <a:p>
            <a:pPr algn="just"/>
            <a:r>
              <a:rPr lang="id-ID" dirty="0"/>
              <a:t>Biasanya berupa dokumen project management plan. </a:t>
            </a:r>
            <a:endParaRPr lang="id-ID" dirty="0" smtClean="0"/>
          </a:p>
          <a:p>
            <a:pPr algn="just"/>
            <a:r>
              <a:rPr lang="id-ID" dirty="0" smtClean="0"/>
              <a:t>Project </a:t>
            </a:r>
            <a:r>
              <a:rPr lang="id-ID" dirty="0"/>
              <a:t>management plan merupakan deskripsi detail dari definisi proyek yang telah dibuat. </a:t>
            </a:r>
            <a:endParaRPr lang="id-ID" dirty="0" smtClean="0"/>
          </a:p>
          <a:p>
            <a:pPr algn="just"/>
            <a:r>
              <a:rPr lang="id-ID" dirty="0" smtClean="0"/>
              <a:t>Umumnya </a:t>
            </a:r>
            <a:r>
              <a:rPr lang="id-ID" dirty="0"/>
              <a:t>berisi </a:t>
            </a:r>
            <a:r>
              <a:rPr lang="id-ID" dirty="0" smtClean="0"/>
              <a:t>:</a:t>
            </a:r>
          </a:p>
          <a:p>
            <a:pPr marL="812800" lvl="1" indent="-355600" algn="just"/>
            <a:r>
              <a:rPr lang="id-ID" dirty="0" smtClean="0"/>
              <a:t>Scope </a:t>
            </a:r>
            <a:r>
              <a:rPr lang="id-ID" dirty="0"/>
              <a:t>management (tujuan &amp; ruang lingkup </a:t>
            </a:r>
            <a:r>
              <a:rPr lang="id-ID" dirty="0" smtClean="0"/>
              <a:t>proyek)</a:t>
            </a:r>
          </a:p>
          <a:p>
            <a:pPr marL="812800" lvl="1" indent="-355600" algn="just"/>
            <a:r>
              <a:rPr lang="id-ID" dirty="0" smtClean="0"/>
              <a:t>Time </a:t>
            </a:r>
            <a:r>
              <a:rPr lang="id-ID" dirty="0"/>
              <a:t>management (waktu pengerjaan/jadwal proyek</a:t>
            </a:r>
            <a:r>
              <a:rPr lang="id-ID" dirty="0" smtClean="0"/>
              <a:t>)</a:t>
            </a:r>
          </a:p>
          <a:p>
            <a:pPr marL="812800" lvl="1" indent="-355600" algn="just"/>
            <a:r>
              <a:rPr lang="id-ID" dirty="0" smtClean="0"/>
              <a:t>Cost </a:t>
            </a:r>
            <a:r>
              <a:rPr lang="id-ID" dirty="0"/>
              <a:t>management (rencana anggaran biaya </a:t>
            </a:r>
            <a:r>
              <a:rPr lang="id-ID" dirty="0" smtClean="0"/>
              <a:t>proyek)</a:t>
            </a:r>
          </a:p>
          <a:p>
            <a:pPr marL="812800" lvl="1" indent="-355600" algn="just"/>
            <a:r>
              <a:rPr lang="id-ID" dirty="0" smtClean="0"/>
              <a:t>Quality </a:t>
            </a:r>
            <a:r>
              <a:rPr lang="id-ID" dirty="0"/>
              <a:t>management (kualitas </a:t>
            </a:r>
            <a:r>
              <a:rPr lang="id-ID" dirty="0" smtClean="0"/>
              <a:t>proyek)</a:t>
            </a:r>
          </a:p>
          <a:p>
            <a:pPr marL="812800" lvl="1" indent="-355600" algn="just"/>
            <a:r>
              <a:rPr lang="id-ID" dirty="0" smtClean="0"/>
              <a:t>Resource </a:t>
            </a:r>
            <a:r>
              <a:rPr lang="id-ID" dirty="0"/>
              <a:t>management (sumber daya </a:t>
            </a:r>
            <a:r>
              <a:rPr lang="id-ID" dirty="0" smtClean="0"/>
              <a:t>proyek)</a:t>
            </a:r>
          </a:p>
          <a:p>
            <a:pPr marL="812800" lvl="1" indent="-355600" algn="just"/>
            <a:r>
              <a:rPr lang="id-ID" dirty="0" smtClean="0"/>
              <a:t>Risk </a:t>
            </a:r>
            <a:r>
              <a:rPr lang="id-ID" dirty="0"/>
              <a:t>management (manajemen </a:t>
            </a:r>
            <a:r>
              <a:rPr lang="id-ID" dirty="0" smtClean="0"/>
              <a:t>resiko)</a:t>
            </a:r>
          </a:p>
          <a:p>
            <a:pPr marL="812800" lvl="1" indent="-355600" algn="just"/>
            <a:r>
              <a:rPr lang="id-ID" dirty="0" smtClean="0"/>
              <a:t>Communication </a:t>
            </a:r>
            <a:r>
              <a:rPr lang="id-ID" dirty="0"/>
              <a:t>management (perencanaan </a:t>
            </a:r>
            <a:r>
              <a:rPr lang="id-ID" dirty="0" smtClean="0"/>
              <a:t>komunikasi)</a:t>
            </a:r>
          </a:p>
          <a:p>
            <a:pPr marL="812800" lvl="1" indent="-355600" algn="just"/>
            <a:r>
              <a:rPr lang="id-ID" dirty="0" smtClean="0"/>
              <a:t>Procurement </a:t>
            </a:r>
            <a:r>
              <a:rPr lang="id-ID" dirty="0"/>
              <a:t>management (</a:t>
            </a:r>
            <a:r>
              <a:rPr lang="id-ID" dirty="0" smtClean="0"/>
              <a:t>pengadaan)</a:t>
            </a:r>
          </a:p>
          <a:p>
            <a:pPr marL="812800" lvl="1" indent="-355600" algn="just"/>
            <a:r>
              <a:rPr lang="id-ID" dirty="0" smtClean="0"/>
              <a:t>Integration </a:t>
            </a:r>
            <a:r>
              <a:rPr lang="id-ID" dirty="0"/>
              <a:t>management (integrasi)</a:t>
            </a:r>
          </a:p>
        </p:txBody>
      </p:sp>
    </p:spTree>
    <p:extLst>
      <p:ext uri="{BB962C8B-B14F-4D97-AF65-F5344CB8AC3E}">
        <p14:creationId xmlns:p14="http://schemas.microsoft.com/office/powerpoint/2010/main" val="986049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Planning </a:t>
            </a:r>
            <a:r>
              <a:rPr lang="id-ID" dirty="0" smtClean="0"/>
              <a:t>(Contds -2)</a:t>
            </a:r>
            <a:endParaRPr lang="id-ID" dirty="0"/>
          </a:p>
        </p:txBody>
      </p:sp>
      <p:sp>
        <p:nvSpPr>
          <p:cNvPr id="3" name="Content Placeholder 2"/>
          <p:cNvSpPr>
            <a:spLocks noGrp="1"/>
          </p:cNvSpPr>
          <p:nvPr>
            <p:ph idx="1"/>
          </p:nvPr>
        </p:nvSpPr>
        <p:spPr/>
        <p:txBody>
          <a:bodyPr>
            <a:normAutofit fontScale="92500"/>
          </a:bodyPr>
          <a:lstStyle/>
          <a:p>
            <a:pPr algn="just"/>
            <a:r>
              <a:rPr lang="id-ID" dirty="0"/>
              <a:t>Tujuan : </a:t>
            </a:r>
            <a:endParaRPr lang="id-ID" dirty="0" smtClean="0"/>
          </a:p>
          <a:p>
            <a:pPr marL="812800" lvl="1" indent="-355600" algn="just"/>
            <a:r>
              <a:rPr lang="id-ID" dirty="0" smtClean="0"/>
              <a:t>Mendefinisikan </a:t>
            </a:r>
            <a:r>
              <a:rPr lang="id-ID" dirty="0"/>
              <a:t>ruang lingkup </a:t>
            </a:r>
            <a:r>
              <a:rPr lang="id-ID" dirty="0" smtClean="0"/>
              <a:t>proyek</a:t>
            </a:r>
          </a:p>
          <a:p>
            <a:pPr marL="812800" lvl="1" indent="-355600" algn="just"/>
            <a:r>
              <a:rPr lang="id-ID" dirty="0" smtClean="0"/>
              <a:t>Membuat </a:t>
            </a:r>
            <a:r>
              <a:rPr lang="id-ID" dirty="0"/>
              <a:t>detail jadwal pelaksanaan </a:t>
            </a:r>
            <a:r>
              <a:rPr lang="id-ID" dirty="0" smtClean="0"/>
              <a:t>proyek</a:t>
            </a:r>
          </a:p>
          <a:p>
            <a:pPr marL="812800" lvl="1" indent="-355600" algn="just"/>
            <a:r>
              <a:rPr lang="id-ID" dirty="0" smtClean="0"/>
              <a:t>Menentukan </a:t>
            </a:r>
            <a:r>
              <a:rPr lang="id-ID" dirty="0"/>
              <a:t>alokasi dana yang dibutuhkan </a:t>
            </a:r>
            <a:r>
              <a:rPr lang="id-ID" dirty="0" smtClean="0"/>
              <a:t>proyek</a:t>
            </a:r>
          </a:p>
          <a:p>
            <a:pPr marL="812800" lvl="1" indent="-355600" algn="just"/>
            <a:r>
              <a:rPr lang="id-ID" dirty="0" smtClean="0"/>
              <a:t>Menetapkan </a:t>
            </a:r>
            <a:r>
              <a:rPr lang="id-ID" dirty="0"/>
              <a:t>prosedur dan mekanisme pengontrolan </a:t>
            </a:r>
            <a:r>
              <a:rPr lang="id-ID" dirty="0" smtClean="0"/>
              <a:t>proyek</a:t>
            </a:r>
          </a:p>
          <a:p>
            <a:pPr marL="812800" lvl="1" indent="-355600" algn="just"/>
            <a:r>
              <a:rPr lang="id-ID" dirty="0" smtClean="0"/>
              <a:t>Menentukan </a:t>
            </a:r>
            <a:r>
              <a:rPr lang="id-ID" dirty="0"/>
              <a:t>kualifikasi, peran dan tanggung jawab, serta jumlah personil yang dibutuhkan untuk melaksanakan </a:t>
            </a:r>
            <a:r>
              <a:rPr lang="id-ID" dirty="0" smtClean="0"/>
              <a:t>proyek</a:t>
            </a:r>
          </a:p>
          <a:p>
            <a:pPr marL="812800" lvl="1" indent="-355600" algn="just"/>
            <a:r>
              <a:rPr lang="id-ID" dirty="0" smtClean="0"/>
              <a:t>Mengidentifikasi </a:t>
            </a:r>
            <a:r>
              <a:rPr lang="id-ID" dirty="0"/>
              <a:t>resiko-resiko proyek &amp; menentukan tindakan penanggulangannya (project risk </a:t>
            </a:r>
            <a:r>
              <a:rPr lang="id-ID" dirty="0" smtClean="0"/>
              <a:t>management)</a:t>
            </a:r>
          </a:p>
          <a:p>
            <a:pPr marL="812800" lvl="1" indent="-355600" algn="just"/>
            <a:r>
              <a:rPr lang="id-ID" dirty="0" smtClean="0"/>
              <a:t>Membuat </a:t>
            </a:r>
            <a:r>
              <a:rPr lang="id-ID" dirty="0"/>
              <a:t>perencanaan komunikasi selama pelaksanaan proyek (communication </a:t>
            </a:r>
            <a:r>
              <a:rPr lang="id-ID" dirty="0" smtClean="0"/>
              <a:t>management)</a:t>
            </a:r>
          </a:p>
          <a:p>
            <a:pPr marL="812800" lvl="1" indent="-355600" algn="just"/>
            <a:r>
              <a:rPr lang="id-ID" dirty="0" smtClean="0"/>
              <a:t>Menentukan </a:t>
            </a:r>
            <a:r>
              <a:rPr lang="id-ID" dirty="0"/>
              <a:t>&amp; menyetujui project baseline yang akan menjadi acuan untuk mengukur kinerja proyek</a:t>
            </a:r>
          </a:p>
        </p:txBody>
      </p:sp>
    </p:spTree>
    <p:extLst>
      <p:ext uri="{BB962C8B-B14F-4D97-AF65-F5344CB8AC3E}">
        <p14:creationId xmlns:p14="http://schemas.microsoft.com/office/powerpoint/2010/main" val="956611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Planning </a:t>
            </a:r>
            <a:r>
              <a:rPr lang="id-ID" dirty="0" smtClean="0"/>
              <a:t>(Contds -3)</a:t>
            </a:r>
            <a:endParaRPr lang="id-ID" dirty="0"/>
          </a:p>
        </p:txBody>
      </p:sp>
      <p:sp>
        <p:nvSpPr>
          <p:cNvPr id="3" name="Content Placeholder 2"/>
          <p:cNvSpPr>
            <a:spLocks noGrp="1"/>
          </p:cNvSpPr>
          <p:nvPr>
            <p:ph idx="1"/>
          </p:nvPr>
        </p:nvSpPr>
        <p:spPr/>
        <p:txBody>
          <a:bodyPr>
            <a:normAutofit/>
          </a:bodyPr>
          <a:lstStyle/>
          <a:p>
            <a:pPr algn="just"/>
            <a:r>
              <a:rPr lang="id-ID" dirty="0"/>
              <a:t>Mekanisme : </a:t>
            </a:r>
            <a:endParaRPr lang="id-ID" dirty="0" smtClean="0"/>
          </a:p>
          <a:p>
            <a:pPr marL="812800" lvl="1" indent="-355600" algn="just"/>
            <a:r>
              <a:rPr lang="id-ID" dirty="0" smtClean="0"/>
              <a:t>Project </a:t>
            </a:r>
            <a:r>
              <a:rPr lang="id-ID" dirty="0"/>
              <a:t>manager bersama-sama dengan project team mempelajari kembali project </a:t>
            </a:r>
            <a:r>
              <a:rPr lang="id-ID" dirty="0" smtClean="0"/>
              <a:t>definition.</a:t>
            </a:r>
          </a:p>
          <a:p>
            <a:pPr marL="812800" lvl="1" indent="-355600" algn="just"/>
            <a:r>
              <a:rPr lang="id-ID" dirty="0" smtClean="0"/>
              <a:t>Membuat </a:t>
            </a:r>
            <a:r>
              <a:rPr lang="id-ID" dirty="0"/>
              <a:t>project management plan berdasarkan project definition yang telah </a:t>
            </a:r>
            <a:r>
              <a:rPr lang="id-ID" dirty="0" smtClean="0"/>
              <a:t>dibuat.</a:t>
            </a:r>
          </a:p>
          <a:p>
            <a:pPr marL="812800" lvl="1" indent="-355600" algn="just"/>
            <a:r>
              <a:rPr lang="id-ID" dirty="0" smtClean="0"/>
              <a:t>Persetujuan </a:t>
            </a:r>
            <a:r>
              <a:rPr lang="id-ID" dirty="0"/>
              <a:t>dari project owner bahwa project management plan tersebut akan dijadikan acuan dalam pelaksanaan proyek.</a:t>
            </a:r>
          </a:p>
        </p:txBody>
      </p:sp>
    </p:spTree>
    <p:extLst>
      <p:ext uri="{BB962C8B-B14F-4D97-AF65-F5344CB8AC3E}">
        <p14:creationId xmlns:p14="http://schemas.microsoft.com/office/powerpoint/2010/main" val="3849779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Executing (</a:t>
            </a:r>
            <a:r>
              <a:rPr lang="id-ID" dirty="0"/>
              <a:t>Contds </a:t>
            </a:r>
            <a:r>
              <a:rPr lang="id-ID" dirty="0" smtClean="0"/>
              <a:t>-1)</a:t>
            </a:r>
            <a:endParaRPr lang="id-ID" dirty="0"/>
          </a:p>
        </p:txBody>
      </p:sp>
      <p:sp>
        <p:nvSpPr>
          <p:cNvPr id="3" name="Content Placeholder 2"/>
          <p:cNvSpPr>
            <a:spLocks noGrp="1"/>
          </p:cNvSpPr>
          <p:nvPr>
            <p:ph idx="1"/>
          </p:nvPr>
        </p:nvSpPr>
        <p:spPr/>
        <p:txBody>
          <a:bodyPr>
            <a:normAutofit/>
          </a:bodyPr>
          <a:lstStyle/>
          <a:p>
            <a:pPr algn="just"/>
            <a:r>
              <a:rPr lang="id-ID" dirty="0"/>
              <a:t>Project execution adalah pelaksanaan/realisasi dari rencana proyek dalam project management </a:t>
            </a:r>
            <a:r>
              <a:rPr lang="id-ID" dirty="0" smtClean="0"/>
              <a:t>plan.</a:t>
            </a:r>
          </a:p>
          <a:p>
            <a:pPr algn="just"/>
            <a:r>
              <a:rPr lang="id-ID" dirty="0" smtClean="0"/>
              <a:t>Tujuan :</a:t>
            </a:r>
          </a:p>
          <a:p>
            <a:pPr marL="812800" lvl="1" indent="-355600" algn="just"/>
            <a:r>
              <a:rPr lang="id-ID" dirty="0" smtClean="0"/>
              <a:t>Merealisasikan </a:t>
            </a:r>
            <a:r>
              <a:rPr lang="id-ID" dirty="0"/>
              <a:t>perencanaan proyek dalam project management </a:t>
            </a:r>
            <a:r>
              <a:rPr lang="id-ID" dirty="0" smtClean="0"/>
              <a:t>plan</a:t>
            </a:r>
          </a:p>
          <a:p>
            <a:pPr marL="812800" lvl="1" indent="-355600" algn="just"/>
            <a:r>
              <a:rPr lang="id-ID" dirty="0" smtClean="0"/>
              <a:t>Mengoordinasikan </a:t>
            </a:r>
            <a:r>
              <a:rPr lang="id-ID" dirty="0"/>
              <a:t>kinerja project team &amp; mengoptimalkannya, serta memanfaatkan sumber daya </a:t>
            </a:r>
            <a:r>
              <a:rPr lang="id-ID" dirty="0" smtClean="0"/>
              <a:t>non-personil</a:t>
            </a:r>
          </a:p>
          <a:p>
            <a:pPr marL="812800" lvl="1" indent="-355600" algn="just"/>
            <a:r>
              <a:rPr lang="id-ID" dirty="0" smtClean="0"/>
              <a:t>Merealisasikan </a:t>
            </a:r>
            <a:r>
              <a:rPr lang="id-ID" dirty="0"/>
              <a:t>perubahan perencanaan proyek yang telah disetujui.</a:t>
            </a:r>
          </a:p>
        </p:txBody>
      </p:sp>
    </p:spTree>
    <p:extLst>
      <p:ext uri="{BB962C8B-B14F-4D97-AF65-F5344CB8AC3E}">
        <p14:creationId xmlns:p14="http://schemas.microsoft.com/office/powerpoint/2010/main" val="425398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Executing (</a:t>
            </a:r>
            <a:r>
              <a:rPr lang="id-ID" dirty="0"/>
              <a:t>Contds </a:t>
            </a:r>
            <a:r>
              <a:rPr lang="id-ID" dirty="0" smtClean="0"/>
              <a:t>-2)</a:t>
            </a:r>
            <a:endParaRPr lang="id-ID" dirty="0"/>
          </a:p>
        </p:txBody>
      </p:sp>
      <p:sp>
        <p:nvSpPr>
          <p:cNvPr id="3" name="Content Placeholder 2"/>
          <p:cNvSpPr>
            <a:spLocks noGrp="1"/>
          </p:cNvSpPr>
          <p:nvPr>
            <p:ph idx="1"/>
          </p:nvPr>
        </p:nvSpPr>
        <p:spPr/>
        <p:txBody>
          <a:bodyPr>
            <a:normAutofit/>
          </a:bodyPr>
          <a:lstStyle/>
          <a:p>
            <a:pPr algn="just"/>
            <a:r>
              <a:rPr lang="id-ID" dirty="0"/>
              <a:t>Mekanisme : </a:t>
            </a:r>
            <a:endParaRPr lang="id-ID" dirty="0" smtClean="0"/>
          </a:p>
          <a:p>
            <a:pPr marL="457177" lvl="1" indent="0" algn="just">
              <a:buNone/>
            </a:pPr>
            <a:r>
              <a:rPr lang="id-ID" dirty="0" smtClean="0"/>
              <a:t>Setelah </a:t>
            </a:r>
            <a:r>
              <a:rPr lang="id-ID" dirty="0"/>
              <a:t>project management plan ditetapkan sebagai acuan pelaksanaan proyek, maka dilakukan : </a:t>
            </a:r>
            <a:endParaRPr lang="id-ID" dirty="0" smtClean="0"/>
          </a:p>
          <a:p>
            <a:pPr marL="812800" lvl="1" indent="-355600" algn="just"/>
            <a:r>
              <a:rPr lang="id-ID" dirty="0" smtClean="0"/>
              <a:t>Project </a:t>
            </a:r>
            <a:r>
              <a:rPr lang="id-ID" dirty="0"/>
              <a:t>manager &amp; project team membentuk kerja sama tim selama proyek berlangsung (disebut pembentukan team </a:t>
            </a:r>
            <a:r>
              <a:rPr lang="id-ID" dirty="0" smtClean="0"/>
              <a:t>building)</a:t>
            </a:r>
          </a:p>
          <a:p>
            <a:pPr marL="812800" lvl="1" indent="-355600" algn="just"/>
            <a:r>
              <a:rPr lang="id-ID" dirty="0" smtClean="0"/>
              <a:t>Manajer </a:t>
            </a:r>
            <a:r>
              <a:rPr lang="id-ID" dirty="0"/>
              <a:t>proyek &amp; tim proyek melaksanakan semua tugas yang sudah tertuang di dalam project management </a:t>
            </a:r>
            <a:r>
              <a:rPr lang="id-ID" dirty="0" smtClean="0"/>
              <a:t>plan</a:t>
            </a:r>
          </a:p>
          <a:p>
            <a:pPr marL="812800" lvl="1" indent="-355600" algn="just"/>
            <a:r>
              <a:rPr lang="id-ID" dirty="0" smtClean="0"/>
              <a:t>Membuat </a:t>
            </a:r>
            <a:r>
              <a:rPr lang="id-ID" dirty="0"/>
              <a:t>laporan pelaksanaan </a:t>
            </a:r>
            <a:r>
              <a:rPr lang="id-ID" dirty="0" smtClean="0"/>
              <a:t>proyek</a:t>
            </a:r>
          </a:p>
          <a:p>
            <a:pPr marL="812800" lvl="1" indent="-355600" algn="just"/>
            <a:r>
              <a:rPr lang="id-ID" dirty="0" smtClean="0"/>
              <a:t>Mendapatkan </a:t>
            </a:r>
            <a:r>
              <a:rPr lang="id-ID" dirty="0"/>
              <a:t>persetujuan atau approval untuk setiap fase pekerjaan atau deliverable proyek yang telah diselesaikan</a:t>
            </a:r>
          </a:p>
        </p:txBody>
      </p:sp>
    </p:spTree>
    <p:extLst>
      <p:ext uri="{BB962C8B-B14F-4D97-AF65-F5344CB8AC3E}">
        <p14:creationId xmlns:p14="http://schemas.microsoft.com/office/powerpoint/2010/main" val="184989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Controlling (</a:t>
            </a:r>
            <a:r>
              <a:rPr lang="id-ID" dirty="0"/>
              <a:t>Contds </a:t>
            </a:r>
            <a:r>
              <a:rPr lang="id-ID" dirty="0" smtClean="0"/>
              <a:t>-1)</a:t>
            </a:r>
            <a:endParaRPr lang="id-ID" dirty="0"/>
          </a:p>
        </p:txBody>
      </p:sp>
      <p:sp>
        <p:nvSpPr>
          <p:cNvPr id="3" name="Content Placeholder 2"/>
          <p:cNvSpPr>
            <a:spLocks noGrp="1"/>
          </p:cNvSpPr>
          <p:nvPr>
            <p:ph idx="1"/>
          </p:nvPr>
        </p:nvSpPr>
        <p:spPr/>
        <p:txBody>
          <a:bodyPr>
            <a:normAutofit fontScale="92500" lnSpcReduction="10000"/>
          </a:bodyPr>
          <a:lstStyle/>
          <a:p>
            <a:pPr algn="just"/>
            <a:r>
              <a:rPr lang="id-ID" dirty="0"/>
              <a:t>Merupakan pemantauan terhadap kegiatan atau aktivitas-aktivitas suatu proyek, sehingga diketahui sudah sesuai dengan yang telah ditentukan pada project management plan atau </a:t>
            </a:r>
            <a:r>
              <a:rPr lang="id-ID" dirty="0" smtClean="0"/>
              <a:t>tidak.</a:t>
            </a:r>
          </a:p>
          <a:p>
            <a:pPr algn="just"/>
            <a:r>
              <a:rPr lang="id-ID" dirty="0" smtClean="0"/>
              <a:t>Dilakukan </a:t>
            </a:r>
            <a:r>
              <a:rPr lang="id-ID" dirty="0"/>
              <a:t>pengecekan terhadap estimasi dan rencana awal. Jika belum, maka tindakan apa yang harus dilakukan agar tujuan proyek bisa </a:t>
            </a:r>
            <a:r>
              <a:rPr lang="id-ID" dirty="0" smtClean="0"/>
              <a:t>terpenuhi</a:t>
            </a:r>
          </a:p>
          <a:p>
            <a:pPr algn="just"/>
            <a:r>
              <a:rPr lang="id-ID" dirty="0" smtClean="0"/>
              <a:t>Tujuan :</a:t>
            </a:r>
          </a:p>
          <a:p>
            <a:pPr marL="812800" lvl="1" indent="-355600" algn="just"/>
            <a:r>
              <a:rPr lang="id-ID" dirty="0" smtClean="0"/>
              <a:t>Memastikan </a:t>
            </a:r>
            <a:r>
              <a:rPr lang="id-ID" dirty="0"/>
              <a:t>pencapaian tujuan proyek apakah sesuai dengan target yang telah </a:t>
            </a:r>
            <a:r>
              <a:rPr lang="id-ID" dirty="0" smtClean="0"/>
              <a:t>ditentukan</a:t>
            </a:r>
          </a:p>
          <a:p>
            <a:pPr marL="812800" lvl="1" indent="-355600" algn="just"/>
            <a:r>
              <a:rPr lang="id-ID" dirty="0" smtClean="0"/>
              <a:t>Memantau </a:t>
            </a:r>
            <a:r>
              <a:rPr lang="id-ID" dirty="0"/>
              <a:t>pelaksanaan proyek agar sesuai dengan estimasi dan rencana </a:t>
            </a:r>
            <a:r>
              <a:rPr lang="id-ID" dirty="0" smtClean="0"/>
              <a:t>awal</a:t>
            </a:r>
          </a:p>
          <a:p>
            <a:pPr marL="812800" lvl="1" indent="-355600" algn="just"/>
            <a:r>
              <a:rPr lang="id-ID" dirty="0" smtClean="0"/>
              <a:t>Mendapatkan </a:t>
            </a:r>
            <a:r>
              <a:rPr lang="id-ID" dirty="0"/>
              <a:t>masukan untuk memperbaharui project management plan jika diperlukan.</a:t>
            </a:r>
          </a:p>
        </p:txBody>
      </p:sp>
    </p:spTree>
    <p:extLst>
      <p:ext uri="{BB962C8B-B14F-4D97-AF65-F5344CB8AC3E}">
        <p14:creationId xmlns:p14="http://schemas.microsoft.com/office/powerpoint/2010/main" val="219957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Controlling (</a:t>
            </a:r>
            <a:r>
              <a:rPr lang="id-ID" dirty="0"/>
              <a:t>Contds </a:t>
            </a:r>
            <a:r>
              <a:rPr lang="id-ID" dirty="0" smtClean="0"/>
              <a:t>-2)</a:t>
            </a:r>
            <a:endParaRPr lang="id-ID" dirty="0"/>
          </a:p>
        </p:txBody>
      </p:sp>
      <p:sp>
        <p:nvSpPr>
          <p:cNvPr id="3" name="Content Placeholder 2"/>
          <p:cNvSpPr>
            <a:spLocks noGrp="1"/>
          </p:cNvSpPr>
          <p:nvPr>
            <p:ph idx="1"/>
          </p:nvPr>
        </p:nvSpPr>
        <p:spPr/>
        <p:txBody>
          <a:bodyPr>
            <a:normAutofit fontScale="92500" lnSpcReduction="10000"/>
          </a:bodyPr>
          <a:lstStyle/>
          <a:p>
            <a:pPr algn="just"/>
            <a:r>
              <a:rPr lang="id-ID" dirty="0"/>
              <a:t>Mekanisme : </a:t>
            </a:r>
            <a:endParaRPr lang="id-ID" dirty="0" smtClean="0"/>
          </a:p>
          <a:p>
            <a:pPr marL="514350" indent="-514350" algn="just">
              <a:buFont typeface="+mj-lt"/>
              <a:buAutoNum type="arabicPeriod"/>
            </a:pPr>
            <a:r>
              <a:rPr lang="id-ID" dirty="0" smtClean="0"/>
              <a:t>Pengendalian </a:t>
            </a:r>
            <a:r>
              <a:rPr lang="id-ID" dirty="0"/>
              <a:t>terhadap time, scope, dan quality </a:t>
            </a:r>
            <a:r>
              <a:rPr lang="id-ID" dirty="0" smtClean="0"/>
              <a:t>:</a:t>
            </a:r>
          </a:p>
          <a:p>
            <a:pPr marL="812800" lvl="1" indent="-373063" algn="just"/>
            <a:r>
              <a:rPr lang="id-ID" dirty="0" smtClean="0"/>
              <a:t>Membandingkan </a:t>
            </a:r>
            <a:r>
              <a:rPr lang="id-ID" dirty="0"/>
              <a:t>rencana jadwal, lingkup &amp; kualitas terhadap actual progress </a:t>
            </a:r>
            <a:endParaRPr lang="id-ID" dirty="0" smtClean="0"/>
          </a:p>
          <a:p>
            <a:pPr marL="514350" indent="-514350" algn="just">
              <a:buFont typeface="+mj-lt"/>
              <a:buAutoNum type="arabicPeriod"/>
            </a:pPr>
            <a:r>
              <a:rPr lang="id-ID" dirty="0" smtClean="0"/>
              <a:t>Pengendalian </a:t>
            </a:r>
            <a:r>
              <a:rPr lang="id-ID" dirty="0"/>
              <a:t>terhadap biaya (</a:t>
            </a:r>
            <a:r>
              <a:rPr lang="id-ID" dirty="0" smtClean="0"/>
              <a:t>cost)</a:t>
            </a:r>
          </a:p>
          <a:p>
            <a:pPr marL="812800" lvl="1" indent="-373063" algn="just"/>
            <a:r>
              <a:rPr lang="id-ID" dirty="0" smtClean="0"/>
              <a:t>Menentukan </a:t>
            </a:r>
            <a:r>
              <a:rPr lang="id-ID" dirty="0"/>
              <a:t>biaya yang telah dikeluarkan dari dimulainya suatu proyek sampai dengan saat ini (actual </a:t>
            </a:r>
            <a:r>
              <a:rPr lang="id-ID" dirty="0" smtClean="0"/>
              <a:t>expenditure)</a:t>
            </a:r>
          </a:p>
          <a:p>
            <a:pPr marL="812800" lvl="1" indent="-373063" algn="just"/>
            <a:r>
              <a:rPr lang="id-ID" dirty="0" smtClean="0"/>
              <a:t>Membandingkan </a:t>
            </a:r>
            <a:r>
              <a:rPr lang="id-ID" dirty="0"/>
              <a:t>actal expenditure dengan rencana </a:t>
            </a:r>
            <a:r>
              <a:rPr lang="id-ID" dirty="0" smtClean="0"/>
              <a:t>anggaran</a:t>
            </a:r>
          </a:p>
          <a:p>
            <a:pPr marL="812800" lvl="1" indent="-373063" algn="just"/>
            <a:r>
              <a:rPr lang="id-ID" dirty="0" smtClean="0"/>
              <a:t>Menentukan </a:t>
            </a:r>
            <a:r>
              <a:rPr lang="id-ID" dirty="0"/>
              <a:t>biaya dan waktu dari saat ini sampai dengan selesainya suatu proyek (estimate to complete</a:t>
            </a:r>
            <a:r>
              <a:rPr lang="id-ID" dirty="0" smtClean="0"/>
              <a:t>)</a:t>
            </a:r>
          </a:p>
          <a:p>
            <a:pPr marL="812800" lvl="1" indent="-373063" algn="just"/>
            <a:r>
              <a:rPr lang="id-ID" dirty="0"/>
              <a:t>Menentukan biaya &amp; waktu penyelesaian proyek (estimate at completion) </a:t>
            </a:r>
            <a:endParaRPr lang="id-ID" dirty="0" smtClean="0"/>
          </a:p>
          <a:p>
            <a:pPr marL="812800" lvl="1" indent="-373063" algn="just"/>
            <a:r>
              <a:rPr lang="id-ID" dirty="0" smtClean="0"/>
              <a:t>Estimate </a:t>
            </a:r>
            <a:r>
              <a:rPr lang="id-ID" dirty="0"/>
              <a:t>at completion = actual expenditure + estimate to </a:t>
            </a:r>
            <a:r>
              <a:rPr lang="id-ID" dirty="0" smtClean="0"/>
              <a:t>complete</a:t>
            </a:r>
            <a:endParaRPr lang="id-ID" dirty="0"/>
          </a:p>
        </p:txBody>
      </p:sp>
    </p:spTree>
    <p:extLst>
      <p:ext uri="{BB962C8B-B14F-4D97-AF65-F5344CB8AC3E}">
        <p14:creationId xmlns:p14="http://schemas.microsoft.com/office/powerpoint/2010/main" val="3003683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a:t>
            </a:r>
            <a:r>
              <a:rPr lang="id-ID" dirty="0" smtClean="0"/>
              <a:t>Controlling (</a:t>
            </a:r>
            <a:r>
              <a:rPr lang="id-ID" dirty="0"/>
              <a:t>Contds </a:t>
            </a:r>
            <a:r>
              <a:rPr lang="id-ID" dirty="0" smtClean="0"/>
              <a:t>-3)</a:t>
            </a:r>
            <a:endParaRPr lang="id-ID" dirty="0"/>
          </a:p>
        </p:txBody>
      </p:sp>
      <p:sp>
        <p:nvSpPr>
          <p:cNvPr id="3" name="Content Placeholder 2"/>
          <p:cNvSpPr>
            <a:spLocks noGrp="1"/>
          </p:cNvSpPr>
          <p:nvPr>
            <p:ph idx="1"/>
          </p:nvPr>
        </p:nvSpPr>
        <p:spPr/>
        <p:txBody>
          <a:bodyPr>
            <a:normAutofit/>
          </a:bodyPr>
          <a:lstStyle/>
          <a:p>
            <a:pPr algn="just"/>
            <a:r>
              <a:rPr lang="id-ID" dirty="0" smtClean="0"/>
              <a:t>Mekanisme : </a:t>
            </a:r>
          </a:p>
          <a:p>
            <a:pPr marL="514350" lvl="1" indent="-514350" algn="just">
              <a:spcBef>
                <a:spcPts val="1000"/>
              </a:spcBef>
              <a:buFont typeface="+mj-lt"/>
              <a:buAutoNum type="arabicPeriod" startAt="3"/>
            </a:pPr>
            <a:r>
              <a:rPr lang="id-ID" dirty="0" smtClean="0"/>
              <a:t>Membuat </a:t>
            </a:r>
            <a:r>
              <a:rPr lang="id-ID" dirty="0"/>
              <a:t>laporan tentang status dan kemajuan proyek berdasarkan informasi yang diperoleh terhadap kontrol scope, time, quality, dan cost </a:t>
            </a:r>
            <a:endParaRPr lang="id-ID" dirty="0" smtClean="0"/>
          </a:p>
          <a:p>
            <a:pPr marL="514350" lvl="1" indent="-514350" algn="just">
              <a:spcBef>
                <a:spcPts val="1000"/>
              </a:spcBef>
              <a:buFont typeface="+mj-lt"/>
              <a:buAutoNum type="arabicPeriod" startAt="3"/>
            </a:pPr>
            <a:r>
              <a:rPr lang="id-ID" dirty="0" smtClean="0"/>
              <a:t>Jika </a:t>
            </a:r>
            <a:r>
              <a:rPr lang="id-ID" dirty="0"/>
              <a:t>dari hasil pemantauan dibutuhkan melakukan perubahan rencana, maka lakukan re-planning</a:t>
            </a:r>
            <a:r>
              <a:rPr lang="id-ID" dirty="0" smtClean="0"/>
              <a:t>.</a:t>
            </a:r>
            <a:endParaRPr lang="id-ID" dirty="0"/>
          </a:p>
        </p:txBody>
      </p:sp>
    </p:spTree>
    <p:extLst>
      <p:ext uri="{BB962C8B-B14F-4D97-AF65-F5344CB8AC3E}">
        <p14:creationId xmlns:p14="http://schemas.microsoft.com/office/powerpoint/2010/main" val="414788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t>Proyek</a:t>
            </a:r>
            <a:br>
              <a:rPr lang="id-ID" b="1" dirty="0" smtClean="0"/>
            </a:br>
            <a:r>
              <a:rPr lang="id-ID" dirty="0" smtClean="0">
                <a:solidFill>
                  <a:schemeClr val="tx1">
                    <a:lumMod val="50000"/>
                    <a:lumOff val="50000"/>
                  </a:schemeClr>
                </a:solidFill>
              </a:rPr>
              <a:t>S</a:t>
            </a:r>
            <a:r>
              <a:rPr lang="en-US" dirty="0" err="1" smtClean="0">
                <a:solidFill>
                  <a:schemeClr val="tx1">
                    <a:lumMod val="50000"/>
                    <a:lumOff val="50000"/>
                  </a:schemeClr>
                </a:solidFill>
              </a:rPr>
              <a:t>iklus</a:t>
            </a:r>
            <a:r>
              <a:rPr lang="en-US" dirty="0" smtClean="0">
                <a:solidFill>
                  <a:schemeClr val="tx1">
                    <a:lumMod val="50000"/>
                    <a:lumOff val="50000"/>
                  </a:schemeClr>
                </a:solidFill>
              </a:rPr>
              <a:t> </a:t>
            </a:r>
            <a:r>
              <a:rPr lang="en-US" dirty="0" err="1">
                <a:solidFill>
                  <a:schemeClr val="tx1">
                    <a:lumMod val="50000"/>
                    <a:lumOff val="50000"/>
                  </a:schemeClr>
                </a:solidFill>
              </a:rPr>
              <a:t>hidup</a:t>
            </a:r>
            <a:r>
              <a:rPr lang="en-US" dirty="0">
                <a:solidFill>
                  <a:schemeClr val="tx1">
                    <a:lumMod val="50000"/>
                    <a:lumOff val="50000"/>
                  </a:schemeClr>
                </a:solidFill>
              </a:rPr>
              <a:t> PPL</a:t>
            </a:r>
            <a:endParaRPr lang="id-ID" b="1" dirty="0">
              <a:solidFill>
                <a:schemeClr val="tx1">
                  <a:lumMod val="50000"/>
                  <a:lumOff val="50000"/>
                </a:schemeClr>
              </a:solidFill>
            </a:endParaRPr>
          </a:p>
        </p:txBody>
      </p:sp>
      <p:sp>
        <p:nvSpPr>
          <p:cNvPr id="3" name="Content Placeholder 2"/>
          <p:cNvSpPr>
            <a:spLocks noGrp="1"/>
          </p:cNvSpPr>
          <p:nvPr>
            <p:ph idx="1"/>
          </p:nvPr>
        </p:nvSpPr>
        <p:spPr/>
        <p:txBody>
          <a:bodyPr/>
          <a:lstStyle/>
          <a:p>
            <a:pPr marL="609600" indent="-609600">
              <a:buFontTx/>
              <a:buAutoNum type="arabicPeriod"/>
              <a:defRPr/>
            </a:pPr>
            <a:r>
              <a:rPr lang="en-US" dirty="0" err="1" smtClean="0"/>
              <a:t>Analisa</a:t>
            </a:r>
            <a:r>
              <a:rPr lang="en-US" dirty="0" smtClean="0"/>
              <a:t> </a:t>
            </a:r>
            <a:r>
              <a:rPr lang="en-US" dirty="0" err="1"/>
              <a:t>kebutuhan</a:t>
            </a:r>
            <a:endParaRPr lang="en-US" dirty="0"/>
          </a:p>
          <a:p>
            <a:pPr marL="609600" indent="-609600">
              <a:buFontTx/>
              <a:buAutoNum type="arabicPeriod"/>
              <a:defRPr/>
            </a:pPr>
            <a:r>
              <a:rPr lang="en-US" dirty="0" err="1"/>
              <a:t>Spesifikasi</a:t>
            </a:r>
            <a:endParaRPr lang="en-US" dirty="0"/>
          </a:p>
          <a:p>
            <a:pPr marL="609600" indent="-609600">
              <a:buFontTx/>
              <a:buAutoNum type="arabicPeriod"/>
              <a:defRPr/>
            </a:pPr>
            <a:r>
              <a:rPr lang="en-US" dirty="0" err="1"/>
              <a:t>Disain</a:t>
            </a:r>
            <a:endParaRPr lang="en-US" dirty="0"/>
          </a:p>
          <a:p>
            <a:pPr marL="609600" indent="-609600">
              <a:buFontTx/>
              <a:buAutoNum type="arabicPeriod"/>
              <a:defRPr/>
            </a:pPr>
            <a:r>
              <a:rPr lang="en-US" dirty="0"/>
              <a:t>Coding</a:t>
            </a:r>
          </a:p>
          <a:p>
            <a:pPr marL="609600" indent="-609600">
              <a:buFontTx/>
              <a:buAutoNum type="arabicPeriod"/>
              <a:defRPr/>
            </a:pPr>
            <a:r>
              <a:rPr lang="en-US" dirty="0" err="1"/>
              <a:t>Verifikasi</a:t>
            </a:r>
            <a:r>
              <a:rPr lang="en-US" dirty="0"/>
              <a:t> </a:t>
            </a:r>
            <a:r>
              <a:rPr lang="en-US" dirty="0" err="1"/>
              <a:t>dan</a:t>
            </a:r>
            <a:r>
              <a:rPr lang="en-US" dirty="0"/>
              <a:t> </a:t>
            </a:r>
            <a:r>
              <a:rPr lang="en-US" dirty="0" err="1"/>
              <a:t>validasi</a:t>
            </a:r>
            <a:endParaRPr lang="en-US" dirty="0"/>
          </a:p>
          <a:p>
            <a:pPr marL="609600" indent="-609600">
              <a:buFontTx/>
              <a:buAutoNum type="arabicPeriod"/>
              <a:defRPr/>
            </a:pPr>
            <a:r>
              <a:rPr lang="en-US" dirty="0" err="1"/>
              <a:t>Implementasi</a:t>
            </a:r>
            <a:r>
              <a:rPr lang="en-US" dirty="0"/>
              <a:t> / </a:t>
            </a:r>
            <a:r>
              <a:rPr lang="en-US" dirty="0" err="1"/>
              <a:t>Instalasi</a:t>
            </a:r>
            <a:endParaRPr lang="en-US" dirty="0"/>
          </a:p>
          <a:p>
            <a:pPr marL="609600" indent="-609600">
              <a:buFontTx/>
              <a:buAutoNum type="arabicPeriod"/>
              <a:defRPr/>
            </a:pPr>
            <a:r>
              <a:rPr lang="en-US" dirty="0"/>
              <a:t>Maintenance </a:t>
            </a:r>
            <a:r>
              <a:rPr lang="en-US" dirty="0" err="1"/>
              <a:t>dan</a:t>
            </a:r>
            <a:r>
              <a:rPr lang="en-US" dirty="0"/>
              <a:t> support</a:t>
            </a:r>
          </a:p>
          <a:p>
            <a:endParaRPr lang="id-ID" dirty="0"/>
          </a:p>
        </p:txBody>
      </p:sp>
    </p:spTree>
    <p:extLst>
      <p:ext uri="{BB962C8B-B14F-4D97-AF65-F5344CB8AC3E}">
        <p14:creationId xmlns:p14="http://schemas.microsoft.com/office/powerpoint/2010/main" val="10114459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Closing </a:t>
            </a:r>
            <a:r>
              <a:rPr lang="id-ID" dirty="0" smtClean="0"/>
              <a:t>(</a:t>
            </a:r>
            <a:r>
              <a:rPr lang="id-ID" dirty="0"/>
              <a:t>Contds </a:t>
            </a:r>
            <a:r>
              <a:rPr lang="id-ID" dirty="0" smtClean="0"/>
              <a:t>-1)</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Merupakan akhir dari serangkaian kegiatan </a:t>
            </a:r>
            <a:r>
              <a:rPr lang="id-ID" dirty="0" smtClean="0"/>
              <a:t>proyek</a:t>
            </a:r>
          </a:p>
          <a:p>
            <a:pPr algn="just"/>
            <a:r>
              <a:rPr lang="id-ID" dirty="0" smtClean="0"/>
              <a:t>Tahap </a:t>
            </a:r>
            <a:r>
              <a:rPr lang="id-ID" dirty="0"/>
              <a:t>ini akan memberikan laporan tentang hasil-hasil apa saja yang telah diperoleh dari suatu rangkaian aktivitas-aktivitas proyek yang telah dilaksanakan. </a:t>
            </a:r>
            <a:endParaRPr lang="id-ID" dirty="0" smtClean="0"/>
          </a:p>
          <a:p>
            <a:pPr algn="just"/>
            <a:r>
              <a:rPr lang="id-ID" dirty="0" smtClean="0"/>
              <a:t>Pada </a:t>
            </a:r>
            <a:r>
              <a:rPr lang="id-ID" dirty="0"/>
              <a:t>tahap ini harus diyakinakan bahwa semua deliverable proyek telah dipenuhi, dan demikian juga dengan pekerjaan-pekerjaan yang belum terselesaikan harus segera dicatat dan tertuang dalam bentuk laporan </a:t>
            </a:r>
            <a:r>
              <a:rPr lang="id-ID" dirty="0" smtClean="0"/>
              <a:t>resmi.</a:t>
            </a:r>
          </a:p>
          <a:p>
            <a:pPr algn="just"/>
            <a:r>
              <a:rPr lang="id-ID" dirty="0" smtClean="0"/>
              <a:t>Langkah </a:t>
            </a:r>
            <a:r>
              <a:rPr lang="id-ID" dirty="0"/>
              <a:t>terakhir adalah pembubaran </a:t>
            </a:r>
            <a:r>
              <a:rPr lang="id-ID" dirty="0" smtClean="0"/>
              <a:t>tim</a:t>
            </a:r>
          </a:p>
          <a:p>
            <a:pPr algn="just"/>
            <a:r>
              <a:rPr lang="id-ID" dirty="0" smtClean="0"/>
              <a:t>Tujuan </a:t>
            </a:r>
            <a:r>
              <a:rPr lang="id-ID" dirty="0"/>
              <a:t>: </a:t>
            </a:r>
            <a:endParaRPr lang="id-ID" dirty="0" smtClean="0"/>
          </a:p>
          <a:p>
            <a:pPr marL="812800" lvl="1" indent="-355600" algn="just"/>
            <a:r>
              <a:rPr lang="id-ID" dirty="0" smtClean="0"/>
              <a:t>Secara </a:t>
            </a:r>
            <a:r>
              <a:rPr lang="id-ID" dirty="0"/>
              <a:t>formal mengakhiri proyek dengan semua pihak yang </a:t>
            </a:r>
            <a:r>
              <a:rPr lang="id-ID" dirty="0" smtClean="0"/>
              <a:t>terlibat</a:t>
            </a:r>
          </a:p>
          <a:p>
            <a:pPr marL="812800" lvl="1" indent="-355600" algn="just"/>
            <a:r>
              <a:rPr lang="id-ID" dirty="0" smtClean="0"/>
              <a:t>Mengakhiri </a:t>
            </a:r>
            <a:r>
              <a:rPr lang="id-ID" dirty="0"/>
              <a:t>penugasan anggota tim proyek</a:t>
            </a:r>
          </a:p>
        </p:txBody>
      </p:sp>
    </p:spTree>
    <p:extLst>
      <p:ext uri="{BB962C8B-B14F-4D97-AF65-F5344CB8AC3E}">
        <p14:creationId xmlns:p14="http://schemas.microsoft.com/office/powerpoint/2010/main" val="399137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Project Closing </a:t>
            </a:r>
            <a:r>
              <a:rPr lang="id-ID" dirty="0" smtClean="0"/>
              <a:t>(</a:t>
            </a:r>
            <a:r>
              <a:rPr lang="id-ID" dirty="0"/>
              <a:t>Contds </a:t>
            </a:r>
            <a:r>
              <a:rPr lang="id-ID" dirty="0" smtClean="0"/>
              <a:t>-2)</a:t>
            </a:r>
            <a:endParaRPr lang="id-ID" dirty="0"/>
          </a:p>
        </p:txBody>
      </p:sp>
      <p:sp>
        <p:nvSpPr>
          <p:cNvPr id="3" name="Content Placeholder 2"/>
          <p:cNvSpPr>
            <a:spLocks noGrp="1"/>
          </p:cNvSpPr>
          <p:nvPr>
            <p:ph idx="1"/>
          </p:nvPr>
        </p:nvSpPr>
        <p:spPr/>
        <p:txBody>
          <a:bodyPr>
            <a:normAutofit/>
          </a:bodyPr>
          <a:lstStyle/>
          <a:p>
            <a:pPr algn="just"/>
            <a:r>
              <a:rPr lang="id-ID" dirty="0"/>
              <a:t>Mekanisme : </a:t>
            </a:r>
            <a:endParaRPr lang="id-ID" dirty="0" smtClean="0"/>
          </a:p>
          <a:p>
            <a:pPr marL="812800" lvl="1" indent="-355600" algn="just"/>
            <a:r>
              <a:rPr lang="id-ID" dirty="0" smtClean="0"/>
              <a:t>Laporan </a:t>
            </a:r>
            <a:r>
              <a:rPr lang="id-ID" dirty="0"/>
              <a:t>pelaksanaan </a:t>
            </a:r>
            <a:r>
              <a:rPr lang="id-ID" dirty="0" smtClean="0"/>
              <a:t>pekerjaan</a:t>
            </a:r>
          </a:p>
          <a:p>
            <a:pPr marL="812800" lvl="1" indent="-355600" algn="just"/>
            <a:r>
              <a:rPr lang="id-ID" dirty="0" smtClean="0"/>
              <a:t>Laporan </a:t>
            </a:r>
            <a:r>
              <a:rPr lang="id-ID" dirty="0"/>
              <a:t>penyelesaian </a:t>
            </a:r>
            <a:r>
              <a:rPr lang="id-ID" dirty="0" smtClean="0"/>
              <a:t>pekerjaan</a:t>
            </a:r>
          </a:p>
          <a:p>
            <a:pPr marL="812800" lvl="1" indent="-355600" algn="just"/>
            <a:r>
              <a:rPr lang="id-ID" dirty="0" smtClean="0"/>
              <a:t>Berita </a:t>
            </a:r>
            <a:r>
              <a:rPr lang="id-ID" dirty="0"/>
              <a:t>acara penyelesaian </a:t>
            </a:r>
            <a:r>
              <a:rPr lang="id-ID" dirty="0" smtClean="0"/>
              <a:t>pekerjaan</a:t>
            </a:r>
          </a:p>
          <a:p>
            <a:pPr marL="812800" lvl="1" indent="-355600" algn="just"/>
            <a:r>
              <a:rPr lang="id-ID" dirty="0" smtClean="0"/>
              <a:t>Berita </a:t>
            </a:r>
            <a:r>
              <a:rPr lang="id-ID" dirty="0"/>
              <a:t>acara serah terima pekerjaan</a:t>
            </a:r>
          </a:p>
        </p:txBody>
      </p:sp>
    </p:spTree>
    <p:extLst>
      <p:ext uri="{BB962C8B-B14F-4D97-AF65-F5344CB8AC3E}">
        <p14:creationId xmlns:p14="http://schemas.microsoft.com/office/powerpoint/2010/main" val="692744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id-ID" b="1" dirty="0" smtClean="0">
                <a:solidFill>
                  <a:srgbClr val="FF0000"/>
                </a:solidFill>
              </a:rPr>
              <a:t>3) </a:t>
            </a:r>
            <a:r>
              <a:rPr lang="id-ID" b="1" dirty="0" smtClean="0"/>
              <a:t>Metodologi Manajemen </a:t>
            </a:r>
            <a:r>
              <a:rPr lang="id-ID" b="1" dirty="0"/>
              <a:t>Proyek</a:t>
            </a:r>
            <a:r>
              <a:rPr lang="id-ID" b="1" dirty="0" smtClean="0"/>
              <a:t> &amp; </a:t>
            </a:r>
            <a:r>
              <a:rPr lang="id-ID" sz="5400" b="1" dirty="0">
                <a:solidFill>
                  <a:srgbClr val="FF0000"/>
                </a:solidFill>
              </a:rPr>
              <a:t>Organisasi </a:t>
            </a:r>
            <a:r>
              <a:rPr lang="id-ID" sz="5400" b="1" dirty="0" smtClean="0">
                <a:solidFill>
                  <a:srgbClr val="FF0000"/>
                </a:solidFill>
              </a:rPr>
              <a:t>Proyek</a:t>
            </a:r>
            <a:endParaRPr lang="id-ID"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946064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STRUKTUR ORGANISASI</a:t>
            </a:r>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476251" y="1658981"/>
            <a:ext cx="8379040" cy="4859675"/>
          </a:xfrm>
          <a:prstGeom prst="rect">
            <a:avLst/>
          </a:prstGeom>
        </p:spPr>
      </p:pic>
    </p:spTree>
    <p:extLst>
      <p:ext uri="{BB962C8B-B14F-4D97-AF65-F5344CB8AC3E}">
        <p14:creationId xmlns:p14="http://schemas.microsoft.com/office/powerpoint/2010/main" val="2982965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BENTUK STRUKTUR ORGANISASI</a:t>
            </a:r>
          </a:p>
        </p:txBody>
      </p:sp>
      <p:sp>
        <p:nvSpPr>
          <p:cNvPr id="3" name="Content Placeholder 2"/>
          <p:cNvSpPr>
            <a:spLocks noGrp="1"/>
          </p:cNvSpPr>
          <p:nvPr>
            <p:ph idx="1"/>
          </p:nvPr>
        </p:nvSpPr>
        <p:spPr/>
        <p:txBody>
          <a:bodyPr/>
          <a:lstStyle/>
          <a:p>
            <a:r>
              <a:rPr lang="id-ID" dirty="0"/>
              <a:t>Organisasi Fungsional - disusun dengan mengelompokkan orang-orang yang melakukan kegiatan serupa dalam </a:t>
            </a:r>
            <a:r>
              <a:rPr lang="id-ID" dirty="0" smtClean="0"/>
              <a:t>departemen</a:t>
            </a:r>
          </a:p>
          <a:p>
            <a:r>
              <a:rPr lang="id-ID" dirty="0"/>
              <a:t>Organisasi Proyek - disusun dengan mengelompokkan orang ke dalam tim proyek pada tugas sementara. </a:t>
            </a:r>
            <a:endParaRPr lang="id-ID" dirty="0" smtClean="0"/>
          </a:p>
          <a:p>
            <a:r>
              <a:rPr lang="id-ID" dirty="0" smtClean="0"/>
              <a:t>Organisasi </a:t>
            </a:r>
            <a:r>
              <a:rPr lang="id-ID" dirty="0"/>
              <a:t>Matrix - disusun dengan menciptakan hirarki ganda di mana fungsi dan proyek memiliki kepentingan yang sama. </a:t>
            </a:r>
          </a:p>
        </p:txBody>
      </p:sp>
    </p:spTree>
    <p:extLst>
      <p:ext uri="{BB962C8B-B14F-4D97-AF65-F5344CB8AC3E}">
        <p14:creationId xmlns:p14="http://schemas.microsoft.com/office/powerpoint/2010/main" val="2165836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Organisasi Fungsional - </a:t>
            </a:r>
            <a:r>
              <a:rPr lang="id-ID" b="1" dirty="0" smtClean="0"/>
              <a:t>Functional </a:t>
            </a:r>
            <a:endParaRPr lang="id-ID" b="1"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235601" y="2017058"/>
            <a:ext cx="8903916" cy="1990165"/>
          </a:xfrm>
          <a:prstGeom prst="rect">
            <a:avLst/>
          </a:prstGeom>
        </p:spPr>
      </p:pic>
    </p:spTree>
    <p:extLst>
      <p:ext uri="{BB962C8B-B14F-4D97-AF65-F5344CB8AC3E}">
        <p14:creationId xmlns:p14="http://schemas.microsoft.com/office/powerpoint/2010/main" val="1533524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Organisasi Fungsional </a:t>
            </a:r>
            <a:r>
              <a:rPr lang="id-ID" dirty="0"/>
              <a:t>- </a:t>
            </a:r>
            <a:r>
              <a:rPr lang="id-ID" b="1" dirty="0"/>
              <a:t>Kelebihan</a:t>
            </a:r>
            <a:r>
              <a:rPr lang="id-ID" b="1" dirty="0" smtClean="0"/>
              <a:t> </a:t>
            </a:r>
            <a:endParaRPr lang="id-ID" b="1" dirty="0"/>
          </a:p>
        </p:txBody>
      </p:sp>
      <p:sp>
        <p:nvSpPr>
          <p:cNvPr id="3" name="Content Placeholder 2"/>
          <p:cNvSpPr>
            <a:spLocks noGrp="1"/>
          </p:cNvSpPr>
          <p:nvPr>
            <p:ph idx="1"/>
          </p:nvPr>
        </p:nvSpPr>
        <p:spPr/>
        <p:txBody>
          <a:bodyPr>
            <a:normAutofit fontScale="92500" lnSpcReduction="10000"/>
          </a:bodyPr>
          <a:lstStyle/>
          <a:p>
            <a:r>
              <a:rPr lang="id-ID" dirty="0"/>
              <a:t>Adanya fleksibilitas yang tinggi dalam penggunaan staf/ karyawan</a:t>
            </a:r>
            <a:r>
              <a:rPr lang="id-ID" dirty="0" smtClean="0"/>
              <a:t>.</a:t>
            </a:r>
          </a:p>
          <a:p>
            <a:r>
              <a:rPr lang="id-ID" dirty="0" smtClean="0"/>
              <a:t>Orang-orang </a:t>
            </a:r>
            <a:r>
              <a:rPr lang="id-ID" dirty="0"/>
              <a:t>dengan keahlian tertentu bisa ditugaskan di banyak proyek yang berbeda. </a:t>
            </a:r>
            <a:endParaRPr lang="id-ID" dirty="0" smtClean="0"/>
          </a:p>
          <a:p>
            <a:r>
              <a:rPr lang="id-ID" dirty="0" smtClean="0"/>
              <a:t>Orang-orang </a:t>
            </a:r>
            <a:r>
              <a:rPr lang="id-ID" dirty="0"/>
              <a:t>dengan keahlian yang berbeda dapat dikelompokkan dalam satu group untuk berbagi pengetahuan dan pengalaman yang sangat bermanfaat bagi pemecahan masalah teknis. </a:t>
            </a:r>
            <a:endParaRPr lang="id-ID" dirty="0" smtClean="0"/>
          </a:p>
          <a:p>
            <a:r>
              <a:rPr lang="id-ID" dirty="0" smtClean="0"/>
              <a:t>Divisi </a:t>
            </a:r>
            <a:r>
              <a:rPr lang="id-ID" dirty="0"/>
              <a:t>fungsional yang bersangkutan bisa menjadi dasar bagi kelangsungan proyek jika para personel keluar dari proyek atau organisasi induk. </a:t>
            </a:r>
            <a:endParaRPr lang="id-ID" dirty="0" smtClean="0"/>
          </a:p>
          <a:p>
            <a:r>
              <a:rPr lang="id-ID" dirty="0" smtClean="0"/>
              <a:t>Divisi </a:t>
            </a:r>
            <a:r>
              <a:rPr lang="id-ID" dirty="0"/>
              <a:t>fungsional mempunyai </a:t>
            </a:r>
            <a:r>
              <a:rPr lang="id-ID" dirty="0" smtClean="0"/>
              <a:t>jalur-jalur </a:t>
            </a:r>
            <a:r>
              <a:rPr lang="id-ID" dirty="0"/>
              <a:t>karir bagi mereka yang mempunyai keahlian tertentu.</a:t>
            </a:r>
          </a:p>
        </p:txBody>
      </p:sp>
    </p:spTree>
    <p:extLst>
      <p:ext uri="{BB962C8B-B14F-4D97-AF65-F5344CB8AC3E}">
        <p14:creationId xmlns:p14="http://schemas.microsoft.com/office/powerpoint/2010/main" val="4138301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Organisasi Fungsional </a:t>
            </a:r>
            <a:r>
              <a:rPr lang="id-ID" dirty="0"/>
              <a:t>- </a:t>
            </a:r>
            <a:r>
              <a:rPr lang="id-ID" b="1" dirty="0" smtClean="0"/>
              <a:t>Kelemahan </a:t>
            </a:r>
            <a:endParaRPr lang="id-ID" b="1" dirty="0"/>
          </a:p>
        </p:txBody>
      </p:sp>
      <p:sp>
        <p:nvSpPr>
          <p:cNvPr id="3" name="Content Placeholder 2"/>
          <p:cNvSpPr>
            <a:spLocks noGrp="1"/>
          </p:cNvSpPr>
          <p:nvPr>
            <p:ph idx="1"/>
          </p:nvPr>
        </p:nvSpPr>
        <p:spPr/>
        <p:txBody>
          <a:bodyPr>
            <a:normAutofit lnSpcReduction="10000"/>
          </a:bodyPr>
          <a:lstStyle/>
          <a:p>
            <a:pPr algn="just"/>
            <a:r>
              <a:rPr lang="id-ID" dirty="0"/>
              <a:t>Klien tidak menjadi perhatian utama dari aktivitas yang dilakukan </a:t>
            </a:r>
            <a:r>
              <a:rPr lang="id-ID" dirty="0" smtClean="0"/>
              <a:t>orang-orang </a:t>
            </a:r>
            <a:r>
              <a:rPr lang="id-ID" dirty="0"/>
              <a:t>yang terlibat proyek</a:t>
            </a:r>
            <a:r>
              <a:rPr lang="id-ID" dirty="0" smtClean="0"/>
              <a:t>.</a:t>
            </a:r>
          </a:p>
          <a:p>
            <a:pPr algn="just"/>
            <a:r>
              <a:rPr lang="id-ID" dirty="0" smtClean="0"/>
              <a:t>Divisi </a:t>
            </a:r>
            <a:r>
              <a:rPr lang="id-ID" dirty="0"/>
              <a:t>fungsional cenderung berorientasi pada </a:t>
            </a:r>
            <a:r>
              <a:rPr lang="id-ID" dirty="0" smtClean="0"/>
              <a:t>aktivitas-aktivitas </a:t>
            </a:r>
            <a:r>
              <a:rPr lang="id-ID" dirty="0"/>
              <a:t>khusus yang sesuai dengan fungsinya. </a:t>
            </a:r>
            <a:endParaRPr lang="id-ID" dirty="0" smtClean="0"/>
          </a:p>
          <a:p>
            <a:pPr algn="just"/>
            <a:r>
              <a:rPr lang="id-ID" dirty="0" smtClean="0"/>
              <a:t>Kadang dalam </a:t>
            </a:r>
            <a:r>
              <a:rPr lang="id-ID" dirty="0"/>
              <a:t>proyek yang diorganisasi secara fungsional tidak ada individu yang diberi tanggung jawab penuh untuk mengurus proyek. </a:t>
            </a:r>
            <a:endParaRPr lang="id-ID" dirty="0" smtClean="0"/>
          </a:p>
          <a:p>
            <a:pPr algn="just"/>
            <a:r>
              <a:rPr lang="id-ID" dirty="0" smtClean="0"/>
              <a:t>Motivasi </a:t>
            </a:r>
            <a:r>
              <a:rPr lang="id-ID" dirty="0"/>
              <a:t>orang yang ditugaskan ke proyek cenderung </a:t>
            </a:r>
            <a:r>
              <a:rPr lang="id-ID" dirty="0" smtClean="0"/>
              <a:t>lemah</a:t>
            </a:r>
          </a:p>
          <a:p>
            <a:pPr algn="just"/>
            <a:r>
              <a:rPr lang="id-ID" dirty="0" smtClean="0"/>
              <a:t>Penyusunan </a:t>
            </a:r>
            <a:r>
              <a:rPr lang="id-ID" dirty="0"/>
              <a:t>organisasi seperti ini tidak memberikan pendekatan yang holistik terhadap proyek</a:t>
            </a:r>
          </a:p>
        </p:txBody>
      </p:sp>
    </p:spTree>
    <p:extLst>
      <p:ext uri="{BB962C8B-B14F-4D97-AF65-F5344CB8AC3E}">
        <p14:creationId xmlns:p14="http://schemas.microsoft.com/office/powerpoint/2010/main" val="2890994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Proyek </a:t>
            </a:r>
            <a:r>
              <a:rPr lang="id-ID" dirty="0" smtClean="0"/>
              <a:t>- Project</a:t>
            </a:r>
            <a:endParaRPr lang="id-ID"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62382" y="1658981"/>
            <a:ext cx="9083195" cy="2065853"/>
          </a:xfrm>
          <a:prstGeom prst="rect">
            <a:avLst/>
          </a:prstGeom>
        </p:spPr>
      </p:pic>
    </p:spTree>
    <p:extLst>
      <p:ext uri="{BB962C8B-B14F-4D97-AF65-F5344CB8AC3E}">
        <p14:creationId xmlns:p14="http://schemas.microsoft.com/office/powerpoint/2010/main" val="133470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Proyek </a:t>
            </a:r>
            <a:r>
              <a:rPr lang="id-ID" dirty="0" smtClean="0"/>
              <a:t>- Project</a:t>
            </a:r>
            <a:endParaRPr lang="id-ID" dirty="0"/>
          </a:p>
        </p:txBody>
      </p:sp>
      <p:sp>
        <p:nvSpPr>
          <p:cNvPr id="3" name="Content Placeholder 2"/>
          <p:cNvSpPr>
            <a:spLocks noGrp="1"/>
          </p:cNvSpPr>
          <p:nvPr>
            <p:ph idx="1"/>
          </p:nvPr>
        </p:nvSpPr>
        <p:spPr/>
        <p:txBody>
          <a:bodyPr/>
          <a:lstStyle/>
          <a:p>
            <a:endParaRPr lang="id-ID"/>
          </a:p>
        </p:txBody>
      </p:sp>
      <p:pic>
        <p:nvPicPr>
          <p:cNvPr id="5" name="Picture 4"/>
          <p:cNvPicPr>
            <a:picLocks noChangeAspect="1"/>
          </p:cNvPicPr>
          <p:nvPr/>
        </p:nvPicPr>
        <p:blipFill>
          <a:blip r:embed="rId2"/>
          <a:stretch>
            <a:fillRect/>
          </a:stretch>
        </p:blipFill>
        <p:spPr>
          <a:xfrm>
            <a:off x="20891" y="1658982"/>
            <a:ext cx="9082768" cy="4080807"/>
          </a:xfrm>
          <a:prstGeom prst="rect">
            <a:avLst/>
          </a:prstGeom>
        </p:spPr>
      </p:pic>
    </p:spTree>
    <p:extLst>
      <p:ext uri="{BB962C8B-B14F-4D97-AF65-F5344CB8AC3E}">
        <p14:creationId xmlns:p14="http://schemas.microsoft.com/office/powerpoint/2010/main" val="3435848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1) </a:t>
            </a:r>
            <a:r>
              <a:rPr lang="id-ID" sz="5400" dirty="0"/>
              <a:t>What is Software</a:t>
            </a:r>
            <a:endParaRPr lang="id-ID" dirty="0"/>
          </a:p>
        </p:txBody>
      </p:sp>
      <p:sp>
        <p:nvSpPr>
          <p:cNvPr id="3" name="Text Placeholder 2"/>
          <p:cNvSpPr>
            <a:spLocks noGrp="1"/>
          </p:cNvSpPr>
          <p:nvPr>
            <p:ph type="body" idx="1"/>
          </p:nvPr>
        </p:nvSpPr>
        <p:spPr/>
        <p:txBody>
          <a:bodyPr>
            <a:normAutofit/>
          </a:bodyPr>
          <a:lstStyle/>
          <a:p>
            <a:pPr marL="457200" indent="-457200">
              <a:buFont typeface="+mj-lt"/>
              <a:buAutoNum type="alphaLcParenR"/>
            </a:pPr>
            <a:endParaRPr lang="id-ID" dirty="0"/>
          </a:p>
        </p:txBody>
      </p:sp>
    </p:spTree>
    <p:extLst>
      <p:ext uri="{BB962C8B-B14F-4D97-AF65-F5344CB8AC3E}">
        <p14:creationId xmlns:p14="http://schemas.microsoft.com/office/powerpoint/2010/main" val="37525628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Proyek - </a:t>
            </a:r>
            <a:r>
              <a:rPr lang="id-ID" dirty="0" smtClean="0"/>
              <a:t>Kelebihan</a:t>
            </a:r>
            <a:endParaRPr lang="id-ID" dirty="0"/>
          </a:p>
        </p:txBody>
      </p:sp>
      <p:sp>
        <p:nvSpPr>
          <p:cNvPr id="3" name="Content Placeholder 2"/>
          <p:cNvSpPr>
            <a:spLocks noGrp="1"/>
          </p:cNvSpPr>
          <p:nvPr>
            <p:ph idx="1"/>
          </p:nvPr>
        </p:nvSpPr>
        <p:spPr/>
        <p:txBody>
          <a:bodyPr>
            <a:normAutofit fontScale="85000" lnSpcReduction="20000"/>
          </a:bodyPr>
          <a:lstStyle/>
          <a:p>
            <a:r>
              <a:rPr lang="id-ID" dirty="0"/>
              <a:t>Manajer proyek mempunyai wewenang penuh untuk mengelola proyek. </a:t>
            </a:r>
            <a:endParaRPr lang="id-ID" dirty="0" smtClean="0"/>
          </a:p>
          <a:p>
            <a:r>
              <a:rPr lang="id-ID" dirty="0" smtClean="0"/>
              <a:t>Semua </a:t>
            </a:r>
            <a:r>
              <a:rPr lang="id-ID" dirty="0"/>
              <a:t>anggota tim proyek secara langsung bertanggung jawab terhadap manajer proyek. </a:t>
            </a:r>
            <a:endParaRPr lang="id-ID" dirty="0" smtClean="0"/>
          </a:p>
          <a:p>
            <a:r>
              <a:rPr lang="id-ID" dirty="0" smtClean="0"/>
              <a:t>Rantai </a:t>
            </a:r>
            <a:r>
              <a:rPr lang="id-ID" dirty="0"/>
              <a:t>komunikasi menjadi pendek, yakni antara manajer proyek dengan eksekutif secara langsung. </a:t>
            </a:r>
            <a:endParaRPr lang="id-ID" dirty="0" smtClean="0"/>
          </a:p>
          <a:p>
            <a:r>
              <a:rPr lang="id-ID" dirty="0" smtClean="0"/>
              <a:t>Bila </a:t>
            </a:r>
            <a:r>
              <a:rPr lang="id-ID" dirty="0"/>
              <a:t>ada proyek yang sejenis </a:t>
            </a:r>
            <a:r>
              <a:rPr lang="id-ID" dirty="0" smtClean="0"/>
              <a:t>berturut-turut</a:t>
            </a:r>
            <a:r>
              <a:rPr lang="id-ID" dirty="0"/>
              <a:t>, organisasi ini bisa memanfaatkan para ahli yang sama sekaligus melakukan kaderisasi dalam penguasaan teknologi tertentu. </a:t>
            </a:r>
            <a:endParaRPr lang="id-ID" dirty="0" smtClean="0"/>
          </a:p>
          <a:p>
            <a:r>
              <a:rPr lang="id-ID" dirty="0" smtClean="0"/>
              <a:t>Karena </a:t>
            </a:r>
            <a:r>
              <a:rPr lang="id-ID" dirty="0"/>
              <a:t>kewenangan terpusat, kemampuan untuk membuat keputusan bisa cepat </a:t>
            </a:r>
            <a:r>
              <a:rPr lang="id-ID" dirty="0" smtClean="0"/>
              <a:t>dilakukan.</a:t>
            </a:r>
          </a:p>
          <a:p>
            <a:r>
              <a:rPr lang="id-ID" dirty="0" smtClean="0"/>
              <a:t>Adanya </a:t>
            </a:r>
            <a:r>
              <a:rPr lang="id-ID" dirty="0"/>
              <a:t>kesatuan </a:t>
            </a:r>
            <a:r>
              <a:rPr lang="id-ID" dirty="0" smtClean="0"/>
              <a:t>komando.</a:t>
            </a:r>
          </a:p>
          <a:p>
            <a:r>
              <a:rPr lang="id-ID" dirty="0" smtClean="0"/>
              <a:t>Bentuk </a:t>
            </a:r>
            <a:r>
              <a:rPr lang="id-ID" dirty="0"/>
              <a:t>ini cukup simpel sehingga mudah </a:t>
            </a:r>
            <a:r>
              <a:rPr lang="id-ID" dirty="0" smtClean="0"/>
              <a:t>dilaksanakan.</a:t>
            </a:r>
          </a:p>
          <a:p>
            <a:r>
              <a:rPr lang="id-ID" dirty="0" smtClean="0"/>
              <a:t>Adanya </a:t>
            </a:r>
            <a:r>
              <a:rPr lang="id-ID" dirty="0"/>
              <a:t>dukungan secara menyeluruh terhadap proyek</a:t>
            </a:r>
          </a:p>
        </p:txBody>
      </p:sp>
    </p:spTree>
    <p:extLst>
      <p:ext uri="{BB962C8B-B14F-4D97-AF65-F5344CB8AC3E}">
        <p14:creationId xmlns:p14="http://schemas.microsoft.com/office/powerpoint/2010/main" val="1577147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Proyek - Kelemahan</a:t>
            </a:r>
          </a:p>
        </p:txBody>
      </p:sp>
      <p:sp>
        <p:nvSpPr>
          <p:cNvPr id="3" name="Content Placeholder 2"/>
          <p:cNvSpPr>
            <a:spLocks noGrp="1"/>
          </p:cNvSpPr>
          <p:nvPr>
            <p:ph idx="1"/>
          </p:nvPr>
        </p:nvSpPr>
        <p:spPr/>
        <p:txBody>
          <a:bodyPr>
            <a:normAutofit fontScale="92500" lnSpcReduction="20000"/>
          </a:bodyPr>
          <a:lstStyle/>
          <a:p>
            <a:r>
              <a:rPr lang="id-ID" dirty="0"/>
              <a:t>Bila organisasi induk mempunyai banyak proyek yang harus dikerjakan, biasanya setiap proyek akan mengusahakan sendiri sumberdaya, sehingga terjadi duplikasi usaha dan fasilitas. </a:t>
            </a:r>
            <a:endParaRPr lang="id-ID" dirty="0" smtClean="0"/>
          </a:p>
          <a:p>
            <a:r>
              <a:rPr lang="id-ID" dirty="0" smtClean="0"/>
              <a:t>Struktur </a:t>
            </a:r>
            <a:r>
              <a:rPr lang="id-ID" dirty="0"/>
              <a:t>ini akan menambah biaya yang cukup mahal bagi organisasi induk, karena biasanya akan berdiri sendiri dengan staf yang penuh. </a:t>
            </a:r>
            <a:endParaRPr lang="id-ID" dirty="0" smtClean="0"/>
          </a:p>
          <a:p>
            <a:r>
              <a:rPr lang="id-ID" dirty="0" smtClean="0"/>
              <a:t>Sering </a:t>
            </a:r>
            <a:r>
              <a:rPr lang="id-ID" dirty="0"/>
              <a:t>kali manajer proyek menumpuk sumberdaya secara berlebihan untuk mendapatkan dukungan teknis dan teknologi saat diperlukan. </a:t>
            </a:r>
            <a:endParaRPr lang="id-ID" dirty="0" smtClean="0"/>
          </a:p>
          <a:p>
            <a:r>
              <a:rPr lang="id-ID" dirty="0" smtClean="0"/>
              <a:t>Bila </a:t>
            </a:r>
            <a:r>
              <a:rPr lang="id-ID" dirty="0"/>
              <a:t>proyek selesai akan terjadi masalah tentang bagaimana nasib pekerja proyek yang ada. </a:t>
            </a:r>
            <a:endParaRPr lang="id-ID" dirty="0" smtClean="0"/>
          </a:p>
          <a:p>
            <a:r>
              <a:rPr lang="id-ID" dirty="0" smtClean="0"/>
              <a:t>Ketidakkonsistenan </a:t>
            </a:r>
            <a:r>
              <a:rPr lang="id-ID" dirty="0"/>
              <a:t>prosedur bisa sering terjadi dengan memakai alasan </a:t>
            </a:r>
            <a:r>
              <a:rPr lang="id-ID" dirty="0" smtClean="0"/>
              <a:t>memenuhi </a:t>
            </a:r>
            <a:r>
              <a:rPr lang="id-ID" dirty="0"/>
              <a:t>permintaan </a:t>
            </a:r>
            <a:r>
              <a:rPr lang="id-ID" dirty="0" smtClean="0"/>
              <a:t>klien.</a:t>
            </a:r>
            <a:endParaRPr lang="id-ID" dirty="0"/>
          </a:p>
        </p:txBody>
      </p:sp>
    </p:spTree>
    <p:extLst>
      <p:ext uri="{BB962C8B-B14F-4D97-AF65-F5344CB8AC3E}">
        <p14:creationId xmlns:p14="http://schemas.microsoft.com/office/powerpoint/2010/main" val="3316855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Matrix </a:t>
            </a:r>
            <a:r>
              <a:rPr lang="id-ID" dirty="0" smtClean="0"/>
              <a:t>- Matrix</a:t>
            </a:r>
            <a:endParaRPr lang="id-ID"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124105" y="1678361"/>
            <a:ext cx="9030029" cy="3794592"/>
          </a:xfrm>
          <a:prstGeom prst="rect">
            <a:avLst/>
          </a:prstGeom>
        </p:spPr>
      </p:pic>
    </p:spTree>
    <p:extLst>
      <p:ext uri="{BB962C8B-B14F-4D97-AF65-F5344CB8AC3E}">
        <p14:creationId xmlns:p14="http://schemas.microsoft.com/office/powerpoint/2010/main" val="2839102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Matrix - Kelebihan</a:t>
            </a:r>
          </a:p>
        </p:txBody>
      </p:sp>
      <p:sp>
        <p:nvSpPr>
          <p:cNvPr id="3" name="Content Placeholder 2"/>
          <p:cNvSpPr>
            <a:spLocks noGrp="1"/>
          </p:cNvSpPr>
          <p:nvPr>
            <p:ph idx="1"/>
          </p:nvPr>
        </p:nvSpPr>
        <p:spPr/>
        <p:txBody>
          <a:bodyPr>
            <a:normAutofit fontScale="85000" lnSpcReduction="10000"/>
          </a:bodyPr>
          <a:lstStyle/>
          <a:p>
            <a:r>
              <a:rPr lang="id-ID" dirty="0"/>
              <a:t>Proyek mendapatkan perhatian secukupnya. </a:t>
            </a:r>
            <a:endParaRPr lang="id-ID" dirty="0" smtClean="0"/>
          </a:p>
          <a:p>
            <a:r>
              <a:rPr lang="id-ID" dirty="0" smtClean="0"/>
              <a:t>Karena </a:t>
            </a:r>
            <a:r>
              <a:rPr lang="id-ID" dirty="0"/>
              <a:t>organisasi matriks melekat pada unit fungsionai organisasi induk maka mudah untuk mendapatkan orang potensial yang dibutuhkan dari setiap unit fungsional. </a:t>
            </a:r>
            <a:endParaRPr lang="id-ID" dirty="0" smtClean="0"/>
          </a:p>
          <a:p>
            <a:r>
              <a:rPr lang="id-ID" dirty="0" smtClean="0"/>
              <a:t>Tidak </a:t>
            </a:r>
            <a:r>
              <a:rPr lang="id-ID" dirty="0"/>
              <a:t>ada masalah yang berat yang akan menyusul mengenai nasib pekerja proyek jika suatu proyek selesai. </a:t>
            </a:r>
            <a:endParaRPr lang="id-ID" dirty="0" smtClean="0"/>
          </a:p>
          <a:p>
            <a:r>
              <a:rPr lang="id-ID" dirty="0" smtClean="0"/>
              <a:t>Tanggapan </a:t>
            </a:r>
            <a:r>
              <a:rPr lang="id-ID" dirty="0"/>
              <a:t>terhadap keinginan yang diminta oleh klien bisa cepat diberikan seperti dalam organisasi proyek murni. </a:t>
            </a:r>
            <a:endParaRPr lang="id-ID" dirty="0" smtClean="0"/>
          </a:p>
          <a:p>
            <a:r>
              <a:rPr lang="id-ID" dirty="0" smtClean="0"/>
              <a:t>Mempunyai </a:t>
            </a:r>
            <a:r>
              <a:rPr lang="id-ID" dirty="0"/>
              <a:t>akses perwakilan dan divisi administrasi perusahaan induk, sehingga kebijaksanaan, prosedur perusahaan tetap konsisten. </a:t>
            </a:r>
            <a:endParaRPr lang="id-ID" dirty="0" smtClean="0"/>
          </a:p>
          <a:p>
            <a:r>
              <a:rPr lang="id-ID" dirty="0" smtClean="0"/>
              <a:t>Bila </a:t>
            </a:r>
            <a:r>
              <a:rPr lang="id-ID" dirty="0"/>
              <a:t>ada beberapa proyek yang bersamaan, memungkinkan distribusi sumberdaya yang Iebih seimbang untuk mencapai berbagai target beberapa proyek yang </a:t>
            </a:r>
            <a:r>
              <a:rPr lang="id-ID" dirty="0" smtClean="0"/>
              <a:t>berbeda-beda</a:t>
            </a:r>
            <a:r>
              <a:rPr lang="id-ID" dirty="0"/>
              <a:t>.</a:t>
            </a:r>
          </a:p>
        </p:txBody>
      </p:sp>
    </p:spTree>
    <p:extLst>
      <p:ext uri="{BB962C8B-B14F-4D97-AF65-F5344CB8AC3E}">
        <p14:creationId xmlns:p14="http://schemas.microsoft.com/office/powerpoint/2010/main" val="1969970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Organisasi Matrix - Kelemahan</a:t>
            </a:r>
          </a:p>
        </p:txBody>
      </p:sp>
      <p:sp>
        <p:nvSpPr>
          <p:cNvPr id="3" name="Content Placeholder 2"/>
          <p:cNvSpPr>
            <a:spLocks noGrp="1"/>
          </p:cNvSpPr>
          <p:nvPr>
            <p:ph idx="1"/>
          </p:nvPr>
        </p:nvSpPr>
        <p:spPr/>
        <p:txBody>
          <a:bodyPr>
            <a:normAutofit lnSpcReduction="10000"/>
          </a:bodyPr>
          <a:lstStyle/>
          <a:p>
            <a:pPr algn="just"/>
            <a:r>
              <a:rPr lang="id-ID" dirty="0"/>
              <a:t>Terdapat kekuatan yang seimbang antara manajer fungsional dan Manajer Proyek, sehingga bila terdapat pekerjaan fungsional, pekerjaan proyek bisa jadi diabaikan </a:t>
            </a:r>
            <a:endParaRPr lang="id-ID" dirty="0" smtClean="0"/>
          </a:p>
          <a:p>
            <a:pPr algn="just"/>
            <a:r>
              <a:rPr lang="id-ID" dirty="0" smtClean="0"/>
              <a:t>Perpindahan </a:t>
            </a:r>
            <a:r>
              <a:rPr lang="id-ID" dirty="0"/>
              <a:t>sumberdaya dan satu proyek ke proyek lain dalam rangka memenuhi jadwal proyek bisa meningkatkan persaingan antar </a:t>
            </a:r>
            <a:r>
              <a:rPr lang="id-ID" dirty="0" smtClean="0"/>
              <a:t>masing-masing </a:t>
            </a:r>
            <a:r>
              <a:rPr lang="id-ID" dirty="0"/>
              <a:t>Manajer Proyek ingin memastikan proyeknya yang akan sukses bukan target organisasi secara keseluruhan. </a:t>
            </a:r>
            <a:endParaRPr lang="id-ID" dirty="0" smtClean="0"/>
          </a:p>
          <a:p>
            <a:pPr algn="just"/>
            <a:r>
              <a:rPr lang="id-ID" dirty="0" smtClean="0"/>
              <a:t>Manajemen </a:t>
            </a:r>
            <a:r>
              <a:rPr lang="id-ID" dirty="0"/>
              <a:t>organisasi matriks melanggar prinsip utama dan manajemen yakni kesatuan komando (unity of command).</a:t>
            </a:r>
          </a:p>
        </p:txBody>
      </p:sp>
    </p:spTree>
    <p:extLst>
      <p:ext uri="{BB962C8B-B14F-4D97-AF65-F5344CB8AC3E}">
        <p14:creationId xmlns:p14="http://schemas.microsoft.com/office/powerpoint/2010/main" val="1856324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MEMILIH BENTUK ORGANISASI PROYEK</a:t>
            </a:r>
          </a:p>
        </p:txBody>
      </p:sp>
      <p:sp>
        <p:nvSpPr>
          <p:cNvPr id="3" name="Content Placeholder 2"/>
          <p:cNvSpPr>
            <a:spLocks noGrp="1"/>
          </p:cNvSpPr>
          <p:nvPr>
            <p:ph idx="1"/>
          </p:nvPr>
        </p:nvSpPr>
        <p:spPr/>
        <p:txBody>
          <a:bodyPr>
            <a:normAutofit lnSpcReduction="10000"/>
          </a:bodyPr>
          <a:lstStyle/>
          <a:p>
            <a:pPr algn="just"/>
            <a:r>
              <a:rPr lang="id-ID" dirty="0"/>
              <a:t>Frekuensi proyek </a:t>
            </a:r>
            <a:r>
              <a:rPr lang="id-ID" dirty="0" smtClean="0"/>
              <a:t>baru</a:t>
            </a:r>
          </a:p>
          <a:p>
            <a:pPr algn="just"/>
            <a:r>
              <a:rPr lang="id-ID" dirty="0" smtClean="0"/>
              <a:t>Lama </a:t>
            </a:r>
            <a:r>
              <a:rPr lang="id-ID" dirty="0"/>
              <a:t>proyek berlangsung </a:t>
            </a:r>
            <a:endParaRPr lang="id-ID" dirty="0" smtClean="0"/>
          </a:p>
          <a:p>
            <a:pPr algn="just"/>
            <a:r>
              <a:rPr lang="id-ID" dirty="0" smtClean="0"/>
              <a:t>Ukuran </a:t>
            </a:r>
            <a:r>
              <a:rPr lang="id-ID" dirty="0"/>
              <a:t>proyek: tingkat penggunaan sumber daya yang dibutuhkan </a:t>
            </a:r>
            <a:endParaRPr lang="id-ID" dirty="0" smtClean="0"/>
          </a:p>
          <a:p>
            <a:pPr algn="just"/>
            <a:r>
              <a:rPr lang="id-ID" dirty="0" smtClean="0"/>
              <a:t>Kompleksitas </a:t>
            </a:r>
            <a:r>
              <a:rPr lang="id-ID" dirty="0"/>
              <a:t>hubungan: jumlah bidang fungsional yang terlibat dalam proyek dan bagaimana hubungan ketergantungannya. </a:t>
            </a:r>
            <a:endParaRPr lang="id-ID" dirty="0" smtClean="0"/>
          </a:p>
          <a:p>
            <a:pPr algn="just"/>
            <a:r>
              <a:rPr lang="id-ID" dirty="0" smtClean="0"/>
              <a:t>Organisasi </a:t>
            </a:r>
            <a:r>
              <a:rPr lang="id-ID" dirty="0"/>
              <a:t>matriks dan organisasi proyek cocok untuk proyek berskala menengah dan besar, kompleksitas tinggi, beresiko tinggi, batasan waktu </a:t>
            </a:r>
            <a:endParaRPr lang="id-ID" dirty="0" smtClean="0"/>
          </a:p>
          <a:p>
            <a:pPr algn="just"/>
            <a:r>
              <a:rPr lang="id-ID" dirty="0" smtClean="0"/>
              <a:t>Organisasi </a:t>
            </a:r>
            <a:r>
              <a:rPr lang="id-ID" dirty="0"/>
              <a:t>fungsional cocok untuk proyek dengan skala relatif kecil, resiko kecil, waktu fleksibel</a:t>
            </a:r>
          </a:p>
        </p:txBody>
      </p:sp>
    </p:spTree>
    <p:extLst>
      <p:ext uri="{BB962C8B-B14F-4D97-AF65-F5344CB8AC3E}">
        <p14:creationId xmlns:p14="http://schemas.microsoft.com/office/powerpoint/2010/main" val="2279539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structure influences on projects</a:t>
            </a:r>
            <a:endParaRPr lang="id-ID"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476251" y="1523188"/>
            <a:ext cx="8319406" cy="5238750"/>
          </a:xfrm>
          <a:prstGeom prst="rect">
            <a:avLst/>
          </a:prstGeom>
        </p:spPr>
      </p:pic>
    </p:spTree>
    <p:extLst>
      <p:ext uri="{BB962C8B-B14F-4D97-AF65-F5344CB8AC3E}">
        <p14:creationId xmlns:p14="http://schemas.microsoft.com/office/powerpoint/2010/main" val="280544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476251" y="1440869"/>
            <a:ext cx="8533277" cy="5295900"/>
          </a:xfrm>
          <a:prstGeom prst="rect">
            <a:avLst/>
          </a:prstGeom>
        </p:spPr>
      </p:pic>
    </p:spTree>
    <p:extLst>
      <p:ext uri="{BB962C8B-B14F-4D97-AF65-F5344CB8AC3E}">
        <p14:creationId xmlns:p14="http://schemas.microsoft.com/office/powerpoint/2010/main" val="1997086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organizational structure on project</a:t>
            </a:r>
            <a:endParaRPr lang="id-ID"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314886" y="1658982"/>
            <a:ext cx="8644348" cy="4378747"/>
          </a:xfrm>
          <a:prstGeom prst="rect">
            <a:avLst/>
          </a:prstGeom>
        </p:spPr>
      </p:pic>
    </p:spTree>
    <p:extLst>
      <p:ext uri="{BB962C8B-B14F-4D97-AF65-F5344CB8AC3E}">
        <p14:creationId xmlns:p14="http://schemas.microsoft.com/office/powerpoint/2010/main" val="3741479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gn="ctr"/>
            <a:r>
              <a:rPr lang="id-ID" sz="8800" b="1" dirty="0" smtClean="0">
                <a:solidFill>
                  <a:srgbClr val="FF0000"/>
                </a:solidFill>
              </a:rPr>
              <a:t>Pembahasan Khusus</a:t>
            </a:r>
            <a:endParaRPr lang="id-ID" sz="88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3993035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id-ID" dirty="0" smtClean="0"/>
              <a:t>Hidup </a:t>
            </a:r>
            <a:r>
              <a:rPr lang="en-US" dirty="0" smtClean="0"/>
              <a:t>Kita</a:t>
            </a:r>
            <a:r>
              <a:rPr lang="id-ID" dirty="0" smtClean="0"/>
              <a:t>!</a:t>
            </a:r>
            <a:endParaRPr lang="id-ID" dirty="0"/>
          </a:p>
        </p:txBody>
      </p:sp>
      <p:sp>
        <p:nvSpPr>
          <p:cNvPr id="3" name="Content Placeholder 2"/>
          <p:cNvSpPr>
            <a:spLocks noGrp="1"/>
          </p:cNvSpPr>
          <p:nvPr>
            <p:ph idx="1"/>
          </p:nvPr>
        </p:nvSpPr>
        <p:spPr>
          <a:xfrm>
            <a:off x="628650" y="1295400"/>
            <a:ext cx="8321114" cy="2761799"/>
          </a:xfrm>
        </p:spPr>
        <p:txBody>
          <a:bodyPr>
            <a:normAutofit/>
          </a:bodyPr>
          <a:lstStyle/>
          <a:p>
            <a:r>
              <a:rPr lang="en-US" sz="2400" dirty="0" err="1" smtClean="0"/>
              <a:t>Hampir</a:t>
            </a:r>
            <a:r>
              <a:rPr lang="en-US" sz="2400" dirty="0" smtClean="0"/>
              <a:t> </a:t>
            </a:r>
            <a:r>
              <a:rPr lang="en-US" sz="2400" dirty="0" err="1" smtClean="0">
                <a:solidFill>
                  <a:srgbClr val="C00000"/>
                </a:solidFill>
              </a:rPr>
              <a:t>semua</a:t>
            </a:r>
            <a:r>
              <a:rPr lang="en-US" sz="2400" dirty="0" smtClean="0">
                <a:solidFill>
                  <a:srgbClr val="C00000"/>
                </a:solidFill>
              </a:rPr>
              <a:t> </a:t>
            </a:r>
            <a:r>
              <a:rPr lang="en-US" sz="2400" dirty="0" err="1" smtClean="0">
                <a:solidFill>
                  <a:srgbClr val="C00000"/>
                </a:solidFill>
              </a:rPr>
              <a:t>peralatan</a:t>
            </a:r>
            <a:r>
              <a:rPr lang="en-US" sz="2400" dirty="0" smtClean="0">
                <a:solidFill>
                  <a:srgbClr val="C00000"/>
                </a:solidFill>
              </a:rPr>
              <a:t> </a:t>
            </a:r>
            <a:r>
              <a:rPr lang="en-US" sz="2400" dirty="0" err="1" smtClean="0">
                <a:solidFill>
                  <a:srgbClr val="C00000"/>
                </a:solidFill>
              </a:rPr>
              <a:t>elektronik</a:t>
            </a:r>
            <a:r>
              <a:rPr lang="en-US" sz="2400" dirty="0" smtClean="0">
                <a:solidFill>
                  <a:srgbClr val="C00000"/>
                </a:solidFill>
              </a:rPr>
              <a:t> </a:t>
            </a:r>
            <a:r>
              <a:rPr lang="en-US" sz="2400" dirty="0" err="1" smtClean="0"/>
              <a:t>digerakkan</a:t>
            </a:r>
            <a:r>
              <a:rPr lang="en-US" sz="2400" dirty="0" smtClean="0"/>
              <a:t> </a:t>
            </a:r>
            <a:r>
              <a:rPr lang="en-US" sz="2400" dirty="0" err="1" smtClean="0"/>
              <a:t>oleh</a:t>
            </a:r>
            <a:r>
              <a:rPr lang="en-US" sz="2400" dirty="0" smtClean="0"/>
              <a:t> software!</a:t>
            </a:r>
            <a:endParaRPr lang="en-US" sz="2400" dirty="0"/>
          </a:p>
          <a:p>
            <a:pPr lvl="1"/>
            <a:r>
              <a:rPr lang="en-US" sz="2000" dirty="0" smtClean="0"/>
              <a:t>Mobil, </a:t>
            </a:r>
            <a:r>
              <a:rPr lang="en-US" sz="2000" dirty="0" err="1" smtClean="0"/>
              <a:t>pesawat</a:t>
            </a:r>
            <a:r>
              <a:rPr lang="en-US" sz="2000" dirty="0" smtClean="0"/>
              <a:t> </a:t>
            </a:r>
            <a:r>
              <a:rPr lang="en-US" sz="2000" dirty="0" err="1" smtClean="0"/>
              <a:t>terbang</a:t>
            </a:r>
            <a:r>
              <a:rPr lang="en-US" sz="2000" dirty="0" smtClean="0"/>
              <a:t>, </a:t>
            </a:r>
            <a:r>
              <a:rPr lang="en-US" sz="2000" dirty="0" err="1" smtClean="0"/>
              <a:t>kapal</a:t>
            </a:r>
            <a:r>
              <a:rPr lang="en-US" sz="2000" dirty="0" smtClean="0"/>
              <a:t> </a:t>
            </a:r>
            <a:r>
              <a:rPr lang="en-US" sz="2000" dirty="0" err="1" smtClean="0"/>
              <a:t>laut</a:t>
            </a:r>
            <a:r>
              <a:rPr lang="en-US" sz="2000" dirty="0" smtClean="0"/>
              <a:t>, …</a:t>
            </a:r>
            <a:endParaRPr lang="en-US" sz="2000" dirty="0"/>
          </a:p>
          <a:p>
            <a:pPr lvl="1"/>
            <a:r>
              <a:rPr lang="en-US" sz="2000" dirty="0" err="1" smtClean="0"/>
              <a:t>Telepon</a:t>
            </a:r>
            <a:r>
              <a:rPr lang="en-US" sz="2000" dirty="0" smtClean="0"/>
              <a:t>, </a:t>
            </a:r>
            <a:r>
              <a:rPr lang="en-US" sz="2000" dirty="0" err="1" smtClean="0"/>
              <a:t>bangunan</a:t>
            </a:r>
            <a:r>
              <a:rPr lang="en-US" sz="2000" dirty="0" smtClean="0"/>
              <a:t>, </a:t>
            </a:r>
            <a:r>
              <a:rPr lang="en-US" sz="2000" dirty="0" err="1" smtClean="0"/>
              <a:t>kota</a:t>
            </a:r>
            <a:r>
              <a:rPr lang="en-US" sz="2000" dirty="0" smtClean="0"/>
              <a:t>, …</a:t>
            </a:r>
            <a:endParaRPr lang="en-US" sz="2000" dirty="0"/>
          </a:p>
          <a:p>
            <a:r>
              <a:rPr lang="en-US" sz="2400" dirty="0" err="1" smtClean="0"/>
              <a:t>Semua</a:t>
            </a:r>
            <a:r>
              <a:rPr lang="en-US" sz="2400" dirty="0" smtClean="0"/>
              <a:t> </a:t>
            </a:r>
            <a:r>
              <a:rPr lang="en-US" sz="2400" dirty="0" err="1" smtClean="0">
                <a:solidFill>
                  <a:srgbClr val="C00000"/>
                </a:solidFill>
              </a:rPr>
              <a:t>disiplin</a:t>
            </a:r>
            <a:r>
              <a:rPr lang="en-US" sz="2400" dirty="0" smtClean="0">
                <a:solidFill>
                  <a:srgbClr val="C00000"/>
                </a:solidFill>
              </a:rPr>
              <a:t> </a:t>
            </a:r>
            <a:r>
              <a:rPr lang="en-US" sz="2400" dirty="0" err="1" smtClean="0">
                <a:solidFill>
                  <a:srgbClr val="C00000"/>
                </a:solidFill>
              </a:rPr>
              <a:t>ilmu</a:t>
            </a:r>
            <a:r>
              <a:rPr lang="en-US" sz="2400" dirty="0" smtClean="0">
                <a:solidFill>
                  <a:srgbClr val="C00000"/>
                </a:solidFill>
              </a:rPr>
              <a:t> </a:t>
            </a:r>
            <a:r>
              <a:rPr lang="en-US" sz="2400" dirty="0" err="1" smtClean="0"/>
              <a:t>menggunakan</a:t>
            </a:r>
            <a:r>
              <a:rPr lang="en-US" sz="2400" dirty="0" smtClean="0"/>
              <a:t> software!</a:t>
            </a:r>
            <a:endParaRPr lang="en-US" sz="2400" dirty="0"/>
          </a:p>
          <a:p>
            <a:pPr lvl="1"/>
            <a:r>
              <a:rPr lang="en-US" sz="2000" dirty="0" err="1" smtClean="0"/>
              <a:t>Teknik</a:t>
            </a:r>
            <a:r>
              <a:rPr lang="en-US" sz="2000" dirty="0"/>
              <a:t> </a:t>
            </a:r>
            <a:r>
              <a:rPr lang="en-US" sz="2000" dirty="0" err="1" smtClean="0"/>
              <a:t>dan</a:t>
            </a:r>
            <a:r>
              <a:rPr lang="en-US" sz="2000" dirty="0" smtClean="0"/>
              <a:t> </a:t>
            </a:r>
            <a:r>
              <a:rPr lang="en-US" sz="2000" dirty="0" err="1" smtClean="0"/>
              <a:t>sains</a:t>
            </a:r>
            <a:r>
              <a:rPr lang="en-US" sz="2000" dirty="0" smtClean="0"/>
              <a:t> (</a:t>
            </a:r>
            <a:r>
              <a:rPr lang="en-US" sz="2000" dirty="0" err="1" smtClean="0"/>
              <a:t>teknik</a:t>
            </a:r>
            <a:r>
              <a:rPr lang="en-US" sz="2000" dirty="0" smtClean="0"/>
              <a:t> </a:t>
            </a:r>
            <a:r>
              <a:rPr lang="en-US" sz="2000" dirty="0" err="1" smtClean="0"/>
              <a:t>sipil</a:t>
            </a:r>
            <a:r>
              <a:rPr lang="en-US" sz="2000" dirty="0" smtClean="0"/>
              <a:t>, </a:t>
            </a:r>
            <a:r>
              <a:rPr lang="en-US" sz="2000" dirty="0" err="1" smtClean="0"/>
              <a:t>teknik</a:t>
            </a:r>
            <a:r>
              <a:rPr lang="en-US" sz="2000" dirty="0" smtClean="0"/>
              <a:t> </a:t>
            </a:r>
            <a:r>
              <a:rPr lang="en-US" sz="2000" dirty="0" err="1" smtClean="0"/>
              <a:t>mesin</a:t>
            </a:r>
            <a:r>
              <a:rPr lang="en-US" sz="2000" dirty="0" smtClean="0"/>
              <a:t>, </a:t>
            </a:r>
            <a:r>
              <a:rPr lang="en-US" sz="2000" dirty="0" err="1" smtClean="0"/>
              <a:t>teknik</a:t>
            </a:r>
            <a:r>
              <a:rPr lang="en-US" sz="2000" dirty="0" smtClean="0"/>
              <a:t> </a:t>
            </a:r>
            <a:r>
              <a:rPr lang="en-US" sz="2000" dirty="0" err="1" smtClean="0"/>
              <a:t>geologi</a:t>
            </a:r>
            <a:r>
              <a:rPr lang="en-US" sz="2000" dirty="0" smtClean="0"/>
              <a:t>, …)</a:t>
            </a:r>
            <a:endParaRPr lang="en-US" sz="2000" dirty="0"/>
          </a:p>
          <a:p>
            <a:pPr lvl="1"/>
            <a:r>
              <a:rPr lang="en-US" sz="2000" dirty="0" err="1" smtClean="0"/>
              <a:t>Kedokteran</a:t>
            </a:r>
            <a:r>
              <a:rPr lang="en-US" sz="2000" dirty="0" smtClean="0"/>
              <a:t>, </a:t>
            </a:r>
            <a:r>
              <a:rPr lang="en-US" sz="2000" dirty="0" err="1" smtClean="0"/>
              <a:t>farmasi</a:t>
            </a:r>
            <a:r>
              <a:rPr lang="en-US" sz="2000" dirty="0" smtClean="0"/>
              <a:t>, …</a:t>
            </a:r>
            <a:endParaRPr lang="en-US" sz="2000" dirty="0"/>
          </a:p>
          <a:p>
            <a:r>
              <a:rPr lang="en-US" sz="2400" dirty="0" smtClean="0"/>
              <a:t>Hardware </a:t>
            </a:r>
            <a:r>
              <a:rPr lang="en-US" sz="2400" dirty="0" err="1" smtClean="0">
                <a:solidFill>
                  <a:srgbClr val="C00000"/>
                </a:solidFill>
              </a:rPr>
              <a:t>tidak</a:t>
            </a:r>
            <a:r>
              <a:rPr lang="en-US" sz="2400" dirty="0" smtClean="0">
                <a:solidFill>
                  <a:srgbClr val="C00000"/>
                </a:solidFill>
              </a:rPr>
              <a:t> </a:t>
            </a:r>
            <a:r>
              <a:rPr lang="en-US" sz="2400" dirty="0" err="1" smtClean="0">
                <a:solidFill>
                  <a:srgbClr val="C00000"/>
                </a:solidFill>
              </a:rPr>
              <a:t>berfungsi</a:t>
            </a:r>
            <a:r>
              <a:rPr lang="en-US" sz="2400" dirty="0" smtClean="0">
                <a:solidFill>
                  <a:srgbClr val="C00000"/>
                </a:solidFill>
              </a:rPr>
              <a:t> </a:t>
            </a:r>
            <a:r>
              <a:rPr lang="en-US" sz="2400" dirty="0" err="1" smtClean="0">
                <a:solidFill>
                  <a:srgbClr val="C00000"/>
                </a:solidFill>
              </a:rPr>
              <a:t>tanpa</a:t>
            </a:r>
            <a:r>
              <a:rPr lang="en-US" sz="2400" dirty="0" smtClean="0">
                <a:solidFill>
                  <a:srgbClr val="C00000"/>
                </a:solidFill>
              </a:rPr>
              <a:t> software </a:t>
            </a:r>
            <a:r>
              <a:rPr lang="en-US" sz="2400" dirty="0" smtClean="0"/>
              <a:t>di </a:t>
            </a:r>
            <a:r>
              <a:rPr lang="en-US" sz="2400" dirty="0" err="1" smtClean="0"/>
              <a:t>dalamnya</a:t>
            </a:r>
            <a:endParaRPr lang="en-US" sz="2400" dirty="0"/>
          </a:p>
          <a:p>
            <a:endParaRPr lang="id-ID" sz="2400" dirty="0"/>
          </a:p>
        </p:txBody>
      </p:sp>
      <p:pic>
        <p:nvPicPr>
          <p:cNvPr id="5" name="Picture 2" descr="http://www.activwebdesignmiddlesbrough.com/js/plugins/imagemanager/files/mobile-apps.png"/>
          <p:cNvPicPr>
            <a:picLocks noChangeAspect="1" noChangeArrowheads="1"/>
          </p:cNvPicPr>
          <p:nvPr/>
        </p:nvPicPr>
        <p:blipFill>
          <a:blip r:embed="rId2" cstate="print"/>
          <a:srcRect/>
          <a:stretch>
            <a:fillRect/>
          </a:stretch>
        </p:blipFill>
        <p:spPr bwMode="auto">
          <a:xfrm>
            <a:off x="4094860" y="4093116"/>
            <a:ext cx="4834964" cy="2383433"/>
          </a:xfrm>
          <a:prstGeom prst="rect">
            <a:avLst/>
          </a:prstGeom>
          <a:noFill/>
        </p:spPr>
      </p:pic>
      <p:pic>
        <p:nvPicPr>
          <p:cNvPr id="6" name="Picture 2" descr="http://www.sisulizer.de/_img/localization-target-groups/mechanical-engineers-translation-to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97" y="4057199"/>
            <a:ext cx="3678560" cy="245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0836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200" b="1" dirty="0">
                <a:solidFill>
                  <a:srgbClr val="FF0000"/>
                </a:solidFill>
              </a:rPr>
              <a:t>Project Planning</a:t>
            </a:r>
            <a:endParaRPr lang="id-ID" sz="72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5570183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2" y="116943"/>
            <a:ext cx="8319407" cy="1325563"/>
          </a:xfrm>
        </p:spPr>
        <p:txBody>
          <a:bodyPr/>
          <a:lstStyle/>
          <a:p>
            <a:r>
              <a:rPr lang="en-US" dirty="0" smtClean="0"/>
              <a:t>Recap</a:t>
            </a:r>
            <a:endParaRPr lang="en-US" dirty="0"/>
          </a:p>
        </p:txBody>
      </p:sp>
      <p:sp>
        <p:nvSpPr>
          <p:cNvPr id="3" name="Content Placeholder 2"/>
          <p:cNvSpPr>
            <a:spLocks noGrp="1"/>
          </p:cNvSpPr>
          <p:nvPr>
            <p:ph idx="1"/>
          </p:nvPr>
        </p:nvSpPr>
        <p:spPr>
          <a:xfrm>
            <a:off x="476253" y="1321483"/>
            <a:ext cx="8319406" cy="4859675"/>
          </a:xfrm>
        </p:spPr>
        <p:txBody>
          <a:bodyPr>
            <a:noAutofit/>
          </a:bodyPr>
          <a:lstStyle/>
          <a:p>
            <a:r>
              <a:rPr lang="en-US" sz="2400" dirty="0"/>
              <a:t>The </a:t>
            </a:r>
            <a:r>
              <a:rPr lang="en-US" sz="2400" dirty="0">
                <a:solidFill>
                  <a:srgbClr val="C00000"/>
                </a:solidFill>
              </a:rPr>
              <a:t>systems analyst </a:t>
            </a:r>
            <a:r>
              <a:rPr lang="en-US" sz="2400" dirty="0"/>
              <a:t>is a key person analyzing the business</a:t>
            </a:r>
            <a:r>
              <a:rPr lang="en-US" sz="2400" dirty="0">
                <a:solidFill>
                  <a:srgbClr val="0070C0"/>
                </a:solidFill>
              </a:rPr>
              <a:t>, identifying opportunities</a:t>
            </a:r>
            <a:r>
              <a:rPr lang="en-US" sz="2400" dirty="0"/>
              <a:t> for improvement, and </a:t>
            </a:r>
            <a:r>
              <a:rPr lang="en-US" sz="2400" dirty="0">
                <a:solidFill>
                  <a:srgbClr val="0070C0"/>
                </a:solidFill>
              </a:rPr>
              <a:t>designing information systems </a:t>
            </a:r>
            <a:r>
              <a:rPr lang="en-US" sz="2400" dirty="0"/>
              <a:t>to implement these ideas</a:t>
            </a:r>
          </a:p>
          <a:p>
            <a:r>
              <a:rPr lang="en-US" sz="2400" dirty="0"/>
              <a:t>The </a:t>
            </a:r>
            <a:r>
              <a:rPr lang="en-US" sz="2400" dirty="0">
                <a:solidFill>
                  <a:srgbClr val="C00000"/>
                </a:solidFill>
              </a:rPr>
              <a:t>Systems Development Lifecycle </a:t>
            </a:r>
            <a:r>
              <a:rPr lang="en-US" sz="2400" dirty="0"/>
              <a:t>consists of four stages: </a:t>
            </a:r>
            <a:r>
              <a:rPr lang="en-US" sz="2400" dirty="0">
                <a:solidFill>
                  <a:srgbClr val="0070C0"/>
                </a:solidFill>
              </a:rPr>
              <a:t>Planning</a:t>
            </a:r>
            <a:r>
              <a:rPr lang="en-US" sz="2400" dirty="0"/>
              <a:t>, </a:t>
            </a:r>
            <a:r>
              <a:rPr lang="en-US" sz="2400" dirty="0">
                <a:solidFill>
                  <a:srgbClr val="0070C0"/>
                </a:solidFill>
              </a:rPr>
              <a:t>Analysis</a:t>
            </a:r>
            <a:r>
              <a:rPr lang="en-US" sz="2400" dirty="0"/>
              <a:t>, </a:t>
            </a:r>
            <a:r>
              <a:rPr lang="en-US" sz="2400" dirty="0">
                <a:solidFill>
                  <a:srgbClr val="0070C0"/>
                </a:solidFill>
              </a:rPr>
              <a:t>Design</a:t>
            </a:r>
            <a:r>
              <a:rPr lang="en-US" sz="2400" dirty="0"/>
              <a:t>, and </a:t>
            </a:r>
            <a:r>
              <a:rPr lang="en-US" sz="2400" dirty="0">
                <a:solidFill>
                  <a:srgbClr val="0070C0"/>
                </a:solidFill>
              </a:rPr>
              <a:t>Implementation</a:t>
            </a:r>
          </a:p>
          <a:p>
            <a:r>
              <a:rPr lang="en-US" sz="2400" dirty="0"/>
              <a:t>The major </a:t>
            </a:r>
            <a:r>
              <a:rPr lang="en-US" sz="2400" dirty="0">
                <a:solidFill>
                  <a:srgbClr val="C00000"/>
                </a:solidFill>
              </a:rPr>
              <a:t>development methodologies</a:t>
            </a:r>
            <a:r>
              <a:rPr lang="en-US" sz="2400" dirty="0"/>
              <a:t>: </a:t>
            </a:r>
          </a:p>
          <a:p>
            <a:pPr marL="804862" lvl="1" indent="-342900">
              <a:buFont typeface="+mj-lt"/>
              <a:buAutoNum type="arabicPeriod"/>
            </a:pPr>
            <a:r>
              <a:rPr lang="en-US" sz="2000" dirty="0">
                <a:solidFill>
                  <a:srgbClr val="0070C0"/>
                </a:solidFill>
              </a:rPr>
              <a:t>Structured </a:t>
            </a:r>
            <a:r>
              <a:rPr lang="en-US" sz="2000" dirty="0" smtClean="0">
                <a:solidFill>
                  <a:srgbClr val="0070C0"/>
                </a:solidFill>
              </a:rPr>
              <a:t>Design</a:t>
            </a:r>
            <a:endParaRPr lang="en-US" sz="2000" dirty="0">
              <a:solidFill>
                <a:srgbClr val="0070C0"/>
              </a:solidFill>
            </a:endParaRPr>
          </a:p>
          <a:p>
            <a:pPr lvl="2"/>
            <a:r>
              <a:rPr lang="en-US" sz="1800" dirty="0"/>
              <a:t>Waterfall method</a:t>
            </a:r>
          </a:p>
          <a:p>
            <a:pPr lvl="2"/>
            <a:r>
              <a:rPr lang="en-US" sz="1800" dirty="0"/>
              <a:t>Parallel development</a:t>
            </a:r>
          </a:p>
          <a:p>
            <a:pPr marL="804862" lvl="1" indent="-342900">
              <a:buFont typeface="+mj-lt"/>
              <a:buAutoNum type="arabicPeriod"/>
            </a:pPr>
            <a:r>
              <a:rPr lang="en-US" sz="2000" dirty="0" smtClean="0">
                <a:solidFill>
                  <a:srgbClr val="0070C0"/>
                </a:solidFill>
              </a:rPr>
              <a:t>Rapid Application Development</a:t>
            </a:r>
            <a:endParaRPr lang="en-US" sz="2000" dirty="0">
              <a:solidFill>
                <a:srgbClr val="0070C0"/>
              </a:solidFill>
            </a:endParaRPr>
          </a:p>
          <a:p>
            <a:pPr lvl="2"/>
            <a:r>
              <a:rPr lang="en-US" sz="1800" dirty="0"/>
              <a:t>Phased Development</a:t>
            </a:r>
          </a:p>
          <a:p>
            <a:pPr lvl="2"/>
            <a:r>
              <a:rPr lang="en-US" sz="1800" dirty="0"/>
              <a:t>Prototyping</a:t>
            </a:r>
          </a:p>
          <a:p>
            <a:pPr lvl="2"/>
            <a:r>
              <a:rPr lang="en-US" sz="1800" dirty="0"/>
              <a:t>Throw-away Prototyping</a:t>
            </a:r>
          </a:p>
          <a:p>
            <a:pPr marL="804862" lvl="1" indent="-342900">
              <a:buFont typeface="+mj-lt"/>
              <a:buAutoNum type="arabicPeriod"/>
            </a:pPr>
            <a:r>
              <a:rPr lang="en-US" sz="2000" dirty="0">
                <a:solidFill>
                  <a:srgbClr val="0070C0"/>
                </a:solidFill>
              </a:rPr>
              <a:t>Agile D</a:t>
            </a:r>
            <a:r>
              <a:rPr lang="en-US" sz="2000" dirty="0" smtClean="0">
                <a:solidFill>
                  <a:srgbClr val="0070C0"/>
                </a:solidFill>
              </a:rPr>
              <a:t>evelopment</a:t>
            </a:r>
            <a:endParaRPr lang="en-US" sz="2000" dirty="0">
              <a:solidFill>
                <a:srgbClr val="0070C0"/>
              </a:solidFill>
            </a:endParaRPr>
          </a:p>
          <a:p>
            <a:pPr lvl="2"/>
            <a:r>
              <a:rPr lang="en-US" sz="1800" dirty="0"/>
              <a:t>Extreme </a:t>
            </a:r>
            <a:r>
              <a:rPr lang="en-US" sz="1800" dirty="0" smtClean="0"/>
              <a:t>Programming</a:t>
            </a:r>
          </a:p>
          <a:p>
            <a:pPr lvl="2"/>
            <a:r>
              <a:rPr lang="en-US" sz="1800" dirty="0" smtClean="0"/>
              <a:t>Scrum</a:t>
            </a:r>
            <a:endParaRPr lang="en-US" sz="1800" dirty="0"/>
          </a:p>
          <a:p>
            <a:endParaRPr lang="en-US" sz="24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1770851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 (SDLC)</a:t>
            </a:r>
            <a:endParaRPr lang="id-ID" dirty="0"/>
          </a:p>
        </p:txBody>
      </p:sp>
      <p:sp>
        <p:nvSpPr>
          <p:cNvPr id="3" name="Content Placeholder 2"/>
          <p:cNvSpPr>
            <a:spLocks noGrp="1"/>
          </p:cNvSpPr>
          <p:nvPr>
            <p:ph idx="1"/>
          </p:nvPr>
        </p:nvSpPr>
        <p:spPr/>
        <p:txBody>
          <a:bodyPr>
            <a:normAutofit fontScale="92500" lnSpcReduction="10000"/>
          </a:bodyPr>
          <a:lstStyle/>
          <a:p>
            <a:pPr algn="just"/>
            <a:r>
              <a:rPr lang="id-ID" dirty="0"/>
              <a:t>siklus </a:t>
            </a:r>
            <a:r>
              <a:rPr lang="id-ID" dirty="0" smtClean="0"/>
              <a:t>pengembangan  sistem</a:t>
            </a:r>
          </a:p>
          <a:p>
            <a:pPr algn="just"/>
            <a:r>
              <a:rPr lang="id-ID" dirty="0"/>
              <a:t>berfungsi untuk menggambarkan tahapan-tahapan utama </a:t>
            </a:r>
            <a:r>
              <a:rPr lang="id-ID" dirty="0" smtClean="0"/>
              <a:t>dan </a:t>
            </a:r>
            <a:r>
              <a:rPr lang="id-ID" dirty="0"/>
              <a:t>langkah-langkah dari setiap tahapan yang secara garis besar terbagi </a:t>
            </a:r>
            <a:r>
              <a:rPr lang="id-ID" dirty="0" smtClean="0"/>
              <a:t>dalam empat </a:t>
            </a:r>
            <a:r>
              <a:rPr lang="id-ID" dirty="0"/>
              <a:t>kegiatan utama, yaitu initiation, analysis, design dan </a:t>
            </a:r>
            <a:r>
              <a:rPr lang="id-ID" dirty="0" smtClean="0"/>
              <a:t>implementation</a:t>
            </a:r>
          </a:p>
          <a:p>
            <a:pPr algn="just"/>
            <a:r>
              <a:rPr lang="nn-NO" dirty="0"/>
              <a:t>SDLC  didefinisikan  oleh  Departemen </a:t>
            </a:r>
            <a:r>
              <a:rPr lang="nn-NO" dirty="0" smtClean="0"/>
              <a:t>Kehakiman </a:t>
            </a:r>
            <a:r>
              <a:rPr lang="nn-NO" dirty="0"/>
              <a:t>AS </a:t>
            </a:r>
            <a:r>
              <a:rPr lang="id-ID" dirty="0" smtClean="0"/>
              <a:t> proses </a:t>
            </a:r>
            <a:r>
              <a:rPr lang="id-ID" dirty="0"/>
              <a:t>pengembangan  software  yang digunakan </a:t>
            </a:r>
            <a:r>
              <a:rPr lang="id-ID" dirty="0" smtClean="0"/>
              <a:t>oleh  </a:t>
            </a:r>
            <a:r>
              <a:rPr lang="id-ID" dirty="0"/>
              <a:t>analyst  system,  untuk  mengembangkan  sebuah  sistem  informasi.  </a:t>
            </a:r>
            <a:endParaRPr lang="id-ID" dirty="0" smtClean="0"/>
          </a:p>
          <a:p>
            <a:pPr algn="just"/>
            <a:r>
              <a:rPr lang="id-ID" dirty="0" smtClean="0"/>
              <a:t>SDLC mencakup  </a:t>
            </a:r>
            <a:r>
              <a:rPr lang="id-ID" dirty="0"/>
              <a:t>kebutuhan  (requirement),  validasi,  pelatihan,  kepemilikan  (user </a:t>
            </a:r>
            <a:r>
              <a:rPr lang="id-ID" dirty="0" smtClean="0"/>
              <a:t>ownership</a:t>
            </a:r>
            <a:r>
              <a:rPr lang="id-ID" dirty="0"/>
              <a:t>) sebuah sistem informasi yang diperoleh melalui investigasi, analisis, </a:t>
            </a:r>
            <a:r>
              <a:rPr lang="id-ID" dirty="0" smtClean="0"/>
              <a:t>desain</a:t>
            </a:r>
            <a:r>
              <a:rPr lang="id-ID" dirty="0"/>
              <a:t>,  implementasi,  dan  perawatan  software. </a:t>
            </a:r>
          </a:p>
        </p:txBody>
      </p:sp>
    </p:spTree>
    <p:extLst>
      <p:ext uri="{BB962C8B-B14F-4D97-AF65-F5344CB8AC3E}">
        <p14:creationId xmlns:p14="http://schemas.microsoft.com/office/powerpoint/2010/main" val="12185891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Tahapan</a:t>
            </a:r>
            <a:r>
              <a:rPr lang="en-US" dirty="0"/>
              <a:t> System Development Life Cycle (SDLC)</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System  initiation  ialah  perencanaan  awal  untuk  sebuah  proyek  guna </a:t>
            </a:r>
            <a:r>
              <a:rPr lang="id-ID" dirty="0" smtClean="0"/>
              <a:t>mendefinisikan  </a:t>
            </a:r>
            <a:r>
              <a:rPr lang="id-ID" dirty="0"/>
              <a:t>lingkup,  tujuan,  jadwal  dan  anggaran  bisnis  awal  yang </a:t>
            </a:r>
            <a:r>
              <a:rPr lang="id-ID" dirty="0" smtClean="0"/>
              <a:t>diperlukan  </a:t>
            </a:r>
            <a:r>
              <a:rPr lang="id-ID" dirty="0"/>
              <a:t>untuk  memecahkan  masalah  atau  kesempatan  yang </a:t>
            </a:r>
            <a:r>
              <a:rPr lang="id-ID" dirty="0" smtClean="0"/>
              <a:t>direpresentasikan  </a:t>
            </a:r>
            <a:r>
              <a:rPr lang="id-ID" dirty="0"/>
              <a:t>oleh  proyek</a:t>
            </a:r>
            <a:r>
              <a:rPr lang="id-ID" dirty="0" smtClean="0"/>
              <a:t>.</a:t>
            </a:r>
          </a:p>
          <a:p>
            <a:pPr algn="just"/>
            <a:r>
              <a:rPr lang="id-ID" dirty="0"/>
              <a:t>System  analysis  ialah  studi  domain  masalah  bisnis  untuk </a:t>
            </a:r>
            <a:r>
              <a:rPr lang="id-ID" dirty="0" smtClean="0"/>
              <a:t>merekomendasikan  </a:t>
            </a:r>
            <a:r>
              <a:rPr lang="id-ID" dirty="0"/>
              <a:t>perbaikan  dan  menspesifikasikan  persyaratan  dan </a:t>
            </a:r>
            <a:r>
              <a:rPr lang="id-ID" dirty="0" smtClean="0"/>
              <a:t>prioritas  </a:t>
            </a:r>
            <a:r>
              <a:rPr lang="id-ID" dirty="0"/>
              <a:t>bisnis  untuk  solusi. </a:t>
            </a:r>
            <a:endParaRPr lang="id-ID" dirty="0" smtClean="0"/>
          </a:p>
          <a:p>
            <a:pPr algn="just"/>
            <a:r>
              <a:rPr lang="id-ID" dirty="0"/>
              <a:t>System  design   ialah  spesifikasi  atau  konstruksi  solusi  yang  teknis  dan </a:t>
            </a:r>
            <a:r>
              <a:rPr lang="id-ID" dirty="0" smtClean="0"/>
              <a:t>berbasis </a:t>
            </a:r>
            <a:r>
              <a:rPr lang="id-ID" dirty="0"/>
              <a:t>komputer untuk persyaratan bisnis yang diidentifikasikan dalam </a:t>
            </a:r>
            <a:r>
              <a:rPr lang="id-ID" dirty="0" smtClean="0"/>
              <a:t>analisis </a:t>
            </a:r>
            <a:r>
              <a:rPr lang="id-ID" dirty="0"/>
              <a:t>sistem</a:t>
            </a:r>
            <a:r>
              <a:rPr lang="id-ID" dirty="0" smtClean="0"/>
              <a:t>.</a:t>
            </a:r>
          </a:p>
          <a:p>
            <a:pPr algn="just"/>
            <a:r>
              <a:rPr lang="id-ID" dirty="0"/>
              <a:t>System  implementation   ialah  konstruksi,  instalasi,  pengujian  dan </a:t>
            </a:r>
            <a:r>
              <a:rPr lang="id-ID" dirty="0" smtClean="0"/>
              <a:t>pengiriman  </a:t>
            </a:r>
            <a:r>
              <a:rPr lang="id-ID" dirty="0"/>
              <a:t>sistem  ke  dalam  produksi  (artinya  operasi  sehari-hari).</a:t>
            </a:r>
          </a:p>
        </p:txBody>
      </p:sp>
    </p:spTree>
    <p:extLst>
      <p:ext uri="{BB962C8B-B14F-4D97-AF65-F5344CB8AC3E}">
        <p14:creationId xmlns:p14="http://schemas.microsoft.com/office/powerpoint/2010/main" val="32683873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Tahapan Pengembangan Software</a:t>
            </a:r>
          </a:p>
        </p:txBody>
      </p:sp>
      <p:graphicFrame>
        <p:nvGraphicFramePr>
          <p:cNvPr id="8" name="Content Placeholder 7"/>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27347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Distribusi Cost Pengembangan Software</a:t>
            </a:r>
          </a:p>
        </p:txBody>
      </p:sp>
      <p:graphicFrame>
        <p:nvGraphicFramePr>
          <p:cNvPr id="18" name="Content Placeholder 17"/>
          <p:cNvGraphicFramePr>
            <a:graphicFrameLocks noGrp="1"/>
          </p:cNvGraphicFramePr>
          <p:nvPr>
            <p:ph idx="1"/>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7531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Project Planning</a:t>
            </a:r>
            <a:endParaRPr lang="id-ID" dirty="0"/>
          </a:p>
        </p:txBody>
      </p:sp>
      <p:sp>
        <p:nvSpPr>
          <p:cNvPr id="3" name="Text Placeholder 2"/>
          <p:cNvSpPr>
            <a:spLocks noGrp="1"/>
          </p:cNvSpPr>
          <p:nvPr>
            <p:ph idx="1"/>
          </p:nvPr>
        </p:nvSpPr>
        <p:spPr/>
        <p:txBody>
          <a:bodyPr/>
          <a:lstStyle/>
          <a:p>
            <a:r>
              <a:rPr lang="en-US" dirty="0"/>
              <a:t>2.1 Identifying Business </a:t>
            </a:r>
            <a:r>
              <a:rPr lang="en-US" dirty="0" smtClean="0"/>
              <a:t>Value (System Request)</a:t>
            </a:r>
          </a:p>
          <a:p>
            <a:r>
              <a:rPr lang="en-US" dirty="0" smtClean="0"/>
              <a:t>2.2 Feasibility Analysis</a:t>
            </a:r>
          </a:p>
          <a:p>
            <a:r>
              <a:rPr lang="en-US" dirty="0"/>
              <a:t>2.3 </a:t>
            </a:r>
            <a:r>
              <a:rPr lang="id-ID" dirty="0" smtClean="0"/>
              <a:t>Project </a:t>
            </a:r>
            <a:r>
              <a:rPr lang="id-ID" dirty="0" err="1"/>
              <a:t>Size</a:t>
            </a:r>
            <a:r>
              <a:rPr lang="id-ID" dirty="0"/>
              <a:t> </a:t>
            </a:r>
            <a:r>
              <a:rPr lang="id-ID" dirty="0" err="1"/>
              <a:t>Estimation</a:t>
            </a:r>
            <a:endParaRPr lang="id-ID" dirty="0"/>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
        <p:nvSpPr>
          <p:cNvPr id="4" name="Rectangle 3"/>
          <p:cNvSpPr/>
          <p:nvPr/>
        </p:nvSpPr>
        <p:spPr>
          <a:xfrm>
            <a:off x="3294529" y="4736522"/>
            <a:ext cx="5501128" cy="1569660"/>
          </a:xfrm>
          <a:prstGeom prst="rect">
            <a:avLst/>
          </a:prstGeom>
        </p:spPr>
        <p:txBody>
          <a:bodyPr wrap="square">
            <a:spAutoFit/>
          </a:bodyPr>
          <a:lstStyle/>
          <a:p>
            <a:r>
              <a:rPr lang="id-ID" sz="2800" dirty="0" smtClean="0"/>
              <a:t>Sumber : </a:t>
            </a:r>
            <a:endParaRPr lang="id-ID" sz="2800" dirty="0"/>
          </a:p>
          <a:p>
            <a:r>
              <a:rPr lang="id-ID" sz="2800" dirty="0" smtClean="0"/>
              <a:t>Romi </a:t>
            </a:r>
            <a:r>
              <a:rPr lang="id-ID" sz="2800" dirty="0"/>
              <a:t>Satria Wahon</a:t>
            </a:r>
            <a:r>
              <a:rPr lang="en-US" sz="2800" dirty="0"/>
              <a:t>o</a:t>
            </a:r>
            <a:br>
              <a:rPr lang="en-US" sz="2800" dirty="0"/>
            </a:br>
            <a:r>
              <a:rPr lang="en-US" sz="2000" i="1" dirty="0">
                <a:solidFill>
                  <a:schemeClr val="tx1">
                    <a:lumMod val="50000"/>
                    <a:lumOff val="50000"/>
                  </a:schemeClr>
                </a:solidFill>
              </a:rPr>
              <a:t>romi@romisatriawahono.net</a:t>
            </a:r>
            <a:br>
              <a:rPr lang="en-US" sz="2000" i="1" dirty="0">
                <a:solidFill>
                  <a:schemeClr val="tx1">
                    <a:lumMod val="50000"/>
                    <a:lumOff val="50000"/>
                  </a:schemeClr>
                </a:solidFill>
              </a:rPr>
            </a:br>
            <a:r>
              <a:rPr lang="en-US" sz="2000" i="1" dirty="0">
                <a:solidFill>
                  <a:schemeClr val="tx1">
                    <a:lumMod val="50000"/>
                    <a:lumOff val="50000"/>
                  </a:schemeClr>
                </a:solidFill>
              </a:rPr>
              <a:t>http://romisatriawahono.net/sad</a:t>
            </a:r>
            <a:endParaRPr lang="id-ID" sz="2000" dirty="0"/>
          </a:p>
        </p:txBody>
      </p:sp>
    </p:spTree>
    <p:extLst>
      <p:ext uri="{BB962C8B-B14F-4D97-AF65-F5344CB8AC3E}">
        <p14:creationId xmlns:p14="http://schemas.microsoft.com/office/powerpoint/2010/main" val="1288991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id-ID" dirty="0" smtClean="0"/>
              <a:t>D</a:t>
            </a:r>
            <a:r>
              <a:rPr lang="en-US" dirty="0" smtClean="0"/>
              <a:t>o </a:t>
            </a:r>
            <a:r>
              <a:rPr lang="id-ID" dirty="0"/>
              <a:t>P</a:t>
            </a:r>
            <a:r>
              <a:rPr lang="en-US" dirty="0" err="1" smtClean="0"/>
              <a:t>rojects</a:t>
            </a:r>
            <a:r>
              <a:rPr lang="en-US" dirty="0" smtClean="0"/>
              <a:t> </a:t>
            </a:r>
            <a:r>
              <a:rPr lang="id-ID" dirty="0"/>
              <a:t>B</a:t>
            </a:r>
            <a:r>
              <a:rPr lang="en-US" dirty="0" err="1" smtClean="0"/>
              <a:t>egin</a:t>
            </a:r>
            <a:r>
              <a:rPr lang="en-US" dirty="0"/>
              <a:t>?</a:t>
            </a:r>
          </a:p>
        </p:txBody>
      </p:sp>
      <p:sp>
        <p:nvSpPr>
          <p:cNvPr id="3" name="Content Placeholder 2"/>
          <p:cNvSpPr>
            <a:spLocks noGrp="1"/>
          </p:cNvSpPr>
          <p:nvPr>
            <p:ph idx="1"/>
          </p:nvPr>
        </p:nvSpPr>
        <p:spPr/>
        <p:txBody>
          <a:bodyPr>
            <a:normAutofit lnSpcReduction="10000"/>
          </a:bodyPr>
          <a:lstStyle/>
          <a:p>
            <a:r>
              <a:rPr lang="en-US" sz="3400" dirty="0" smtClean="0"/>
              <a:t>When </a:t>
            </a:r>
            <a:r>
              <a:rPr lang="en-US" sz="3400" dirty="0"/>
              <a:t>someone sees an opportunity to create </a:t>
            </a:r>
            <a:r>
              <a:rPr lang="en-US" sz="3400" dirty="0">
                <a:solidFill>
                  <a:srgbClr val="C00000"/>
                </a:solidFill>
              </a:rPr>
              <a:t>business value </a:t>
            </a:r>
            <a:r>
              <a:rPr lang="en-US" sz="3400" dirty="0"/>
              <a:t>from using information </a:t>
            </a:r>
            <a:r>
              <a:rPr lang="en-US" sz="3400" dirty="0" smtClean="0"/>
              <a:t>technology</a:t>
            </a:r>
            <a:endParaRPr lang="id-ID" sz="3400" dirty="0"/>
          </a:p>
          <a:p>
            <a:pPr lvl="1"/>
            <a:r>
              <a:rPr lang="id-ID" sz="3200" dirty="0" smtClean="0"/>
              <a:t>Then he or she creates a </a:t>
            </a:r>
            <a:r>
              <a:rPr lang="id-ID" sz="3200" dirty="0" smtClean="0">
                <a:solidFill>
                  <a:srgbClr val="C00000"/>
                </a:solidFill>
              </a:rPr>
              <a:t>system request</a:t>
            </a:r>
            <a:endParaRPr lang="en-US" sz="3200" dirty="0" smtClean="0">
              <a:solidFill>
                <a:srgbClr val="C00000"/>
              </a:solidFill>
            </a:endParaRPr>
          </a:p>
          <a:p>
            <a:r>
              <a:rPr lang="en-US" sz="3400" dirty="0">
                <a:solidFill>
                  <a:srgbClr val="C00000"/>
                </a:solidFill>
              </a:rPr>
              <a:t>Feasibility analysis </a:t>
            </a:r>
            <a:r>
              <a:rPr lang="en-US" sz="3400" dirty="0"/>
              <a:t>is used to aid in the decision of whether or not to proceed with the project</a:t>
            </a:r>
            <a:endParaRPr lang="id-ID" sz="3400" dirty="0"/>
          </a:p>
          <a:p>
            <a:r>
              <a:rPr lang="id-ID" sz="3400" dirty="0">
                <a:solidFill>
                  <a:srgbClr val="C00000"/>
                </a:solidFill>
              </a:rPr>
              <a:t>Project </a:t>
            </a:r>
            <a:r>
              <a:rPr lang="en-US" sz="3400" dirty="0">
                <a:solidFill>
                  <a:srgbClr val="C00000"/>
                </a:solidFill>
              </a:rPr>
              <a:t>estimation</a:t>
            </a:r>
            <a:r>
              <a:rPr lang="id-ID" sz="3400" dirty="0">
                <a:solidFill>
                  <a:srgbClr val="C00000"/>
                </a:solidFill>
              </a:rPr>
              <a:t> </a:t>
            </a:r>
            <a:r>
              <a:rPr lang="id-ID" sz="3400" dirty="0"/>
              <a:t>is important activity which aims to estimating the size of software project </a:t>
            </a:r>
          </a:p>
          <a:p>
            <a:endParaRPr lang="en-US" sz="3600" dirty="0">
              <a:solidFill>
                <a:srgbClr val="C00000"/>
              </a:solidFill>
            </a:endParaRPr>
          </a:p>
          <a:p>
            <a:endParaRPr lang="id-ID"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1348606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2"/>
            </p:custDataLst>
          </p:nvPr>
        </p:nvSpPr>
        <p:spPr/>
        <p:txBody>
          <a:bodyPr>
            <a:normAutofit/>
          </a:bodyPr>
          <a:lstStyle/>
          <a:p>
            <a:r>
              <a:rPr lang="en-US" dirty="0"/>
              <a:t>Software Development Life Cycle (SDLC)</a:t>
            </a:r>
          </a:p>
        </p:txBody>
      </p:sp>
      <p:sp>
        <p:nvSpPr>
          <p:cNvPr id="88067" name="Rectangle 3" descr="Rectangle: Click to edit Master text styles&#10;Second level&#10;Third level&#10;Fourth level&#10;Fifth level"/>
          <p:cNvSpPr>
            <a:spLocks noGrp="1" noChangeArrowheads="1"/>
          </p:cNvSpPr>
          <p:nvPr>
            <p:ph idx="1"/>
            <p:custDataLst>
              <p:tags r:id="rId3"/>
            </p:custDataLst>
          </p:nvPr>
        </p:nvSpPr>
        <p:spPr/>
        <p:txBody>
          <a:bodyPr>
            <a:normAutofit lnSpcReduction="10000"/>
          </a:bodyPr>
          <a:lstStyle/>
          <a:p>
            <a:pPr marL="514350" indent="-514350">
              <a:buFont typeface="+mj-lt"/>
              <a:buAutoNum type="arabicPeriod"/>
            </a:pPr>
            <a:r>
              <a:rPr lang="en-US" sz="3200" dirty="0" smtClean="0">
                <a:solidFill>
                  <a:srgbClr val="C00000"/>
                </a:solidFill>
              </a:rPr>
              <a:t>Planning</a:t>
            </a:r>
            <a:r>
              <a:rPr lang="en-US" sz="2800" b="1" dirty="0" smtClean="0"/>
              <a:t>:</a:t>
            </a:r>
            <a:r>
              <a:rPr lang="en-US" sz="2800" dirty="0"/>
              <a:t> </a:t>
            </a:r>
            <a:r>
              <a:rPr lang="en-US" sz="2400" dirty="0" smtClean="0">
                <a:solidFill>
                  <a:srgbClr val="0070C0"/>
                </a:solidFill>
              </a:rPr>
              <a:t>Why</a:t>
            </a:r>
            <a:r>
              <a:rPr lang="en-US" sz="2400" dirty="0" smtClean="0"/>
              <a:t> </a:t>
            </a:r>
            <a:r>
              <a:rPr lang="en-US" sz="2400" dirty="0"/>
              <a:t>build the system</a:t>
            </a:r>
            <a:r>
              <a:rPr lang="en-US" sz="2400" dirty="0" smtClean="0"/>
              <a:t>?</a:t>
            </a:r>
          </a:p>
          <a:p>
            <a:pPr marL="801687" lvl="1" indent="-457200"/>
            <a:r>
              <a:rPr lang="id-ID" sz="2400" dirty="0" smtClean="0"/>
              <a:t>System </a:t>
            </a:r>
            <a:r>
              <a:rPr lang="id-ID" sz="2400" dirty="0" smtClean="0">
                <a:solidFill>
                  <a:srgbClr val="008000"/>
                </a:solidFill>
              </a:rPr>
              <a:t>request</a:t>
            </a:r>
            <a:r>
              <a:rPr lang="id-ID" sz="2400" dirty="0" smtClean="0"/>
              <a:t>, </a:t>
            </a:r>
            <a:r>
              <a:rPr lang="id-ID" sz="2400" dirty="0" err="1" smtClean="0">
                <a:solidFill>
                  <a:srgbClr val="008000"/>
                </a:solidFill>
              </a:rPr>
              <a:t>feasibility</a:t>
            </a:r>
            <a:r>
              <a:rPr lang="id-ID" sz="2400" dirty="0" smtClean="0"/>
              <a:t> </a:t>
            </a:r>
            <a:r>
              <a:rPr lang="id-ID" sz="2400" dirty="0" err="1" smtClean="0"/>
              <a:t>analysis</a:t>
            </a:r>
            <a:endParaRPr lang="en-US" sz="2400" dirty="0" smtClean="0"/>
          </a:p>
          <a:p>
            <a:pPr marL="801687" lvl="1" indent="-457200"/>
            <a:endParaRPr lang="en-US" sz="2400" dirty="0" smtClean="0">
              <a:solidFill>
                <a:srgbClr val="008000"/>
              </a:solidFill>
            </a:endParaRPr>
          </a:p>
          <a:p>
            <a:pPr marL="514350" indent="-514350">
              <a:buFont typeface="+mj-lt"/>
              <a:buAutoNum type="arabicPeriod"/>
            </a:pPr>
            <a:r>
              <a:rPr lang="en-US" sz="3200" dirty="0" smtClean="0">
                <a:solidFill>
                  <a:srgbClr val="C00000"/>
                </a:solidFill>
              </a:rPr>
              <a:t>Analysis</a:t>
            </a:r>
            <a:r>
              <a:rPr lang="en-US" sz="2800" b="1" dirty="0" smtClean="0"/>
              <a:t>: </a:t>
            </a:r>
            <a:r>
              <a:rPr lang="en-US" sz="2400" dirty="0" smtClean="0">
                <a:solidFill>
                  <a:srgbClr val="0070C0"/>
                </a:solidFill>
              </a:rPr>
              <a:t>Who, what, when, where </a:t>
            </a:r>
            <a:r>
              <a:rPr lang="en-US" sz="2400" dirty="0" smtClean="0"/>
              <a:t>will the system be?</a:t>
            </a:r>
          </a:p>
          <a:p>
            <a:pPr marL="801687" lvl="1" indent="-457200"/>
            <a:r>
              <a:rPr lang="en-US" sz="2400" dirty="0" smtClean="0">
                <a:solidFill>
                  <a:srgbClr val="008000"/>
                </a:solidFill>
              </a:rPr>
              <a:t>Requirement</a:t>
            </a:r>
            <a:r>
              <a:rPr lang="en-US" sz="2400" dirty="0" smtClean="0"/>
              <a:t> </a:t>
            </a:r>
            <a:r>
              <a:rPr lang="id-ID" sz="2400" dirty="0" smtClean="0"/>
              <a:t>g</a:t>
            </a:r>
            <a:r>
              <a:rPr lang="en-US" sz="2400" dirty="0" err="1" smtClean="0"/>
              <a:t>athering</a:t>
            </a:r>
            <a:r>
              <a:rPr lang="id-ID" sz="2400" dirty="0" smtClean="0"/>
              <a:t>, </a:t>
            </a:r>
            <a:r>
              <a:rPr lang="id-ID" sz="2400" dirty="0">
                <a:solidFill>
                  <a:srgbClr val="008000"/>
                </a:solidFill>
              </a:rPr>
              <a:t>b</a:t>
            </a:r>
            <a:r>
              <a:rPr lang="id-ID" sz="2400" dirty="0" smtClean="0">
                <a:solidFill>
                  <a:srgbClr val="008000"/>
                </a:solidFill>
              </a:rPr>
              <a:t>usiness </a:t>
            </a:r>
            <a:r>
              <a:rPr lang="id-ID" sz="2400" dirty="0" err="1">
                <a:solidFill>
                  <a:srgbClr val="008000"/>
                </a:solidFill>
              </a:rPr>
              <a:t>p</a:t>
            </a:r>
            <a:r>
              <a:rPr lang="id-ID" sz="2400" dirty="0" err="1" smtClean="0">
                <a:solidFill>
                  <a:srgbClr val="008000"/>
                </a:solidFill>
              </a:rPr>
              <a:t>rocess</a:t>
            </a:r>
            <a:r>
              <a:rPr lang="id-ID" sz="2400" dirty="0" smtClean="0">
                <a:solidFill>
                  <a:srgbClr val="008000"/>
                </a:solidFill>
              </a:rPr>
              <a:t> </a:t>
            </a:r>
            <a:r>
              <a:rPr lang="id-ID" sz="2400" dirty="0" smtClean="0"/>
              <a:t>modeling</a:t>
            </a:r>
            <a:endParaRPr lang="en-US" sz="2400" dirty="0" smtClean="0"/>
          </a:p>
          <a:p>
            <a:pPr marL="801687" lvl="1" indent="-457200"/>
            <a:endParaRPr lang="en-US" sz="2400" dirty="0">
              <a:solidFill>
                <a:srgbClr val="008000"/>
              </a:solidFill>
            </a:endParaRPr>
          </a:p>
          <a:p>
            <a:pPr marL="514350" indent="-514350">
              <a:buFont typeface="+mj-lt"/>
              <a:buAutoNum type="arabicPeriod"/>
            </a:pPr>
            <a:r>
              <a:rPr lang="en-US" sz="3200" dirty="0" smtClean="0">
                <a:solidFill>
                  <a:srgbClr val="C00000"/>
                </a:solidFill>
              </a:rPr>
              <a:t>Design</a:t>
            </a:r>
            <a:r>
              <a:rPr lang="en-US" sz="2800" b="1" dirty="0" smtClean="0"/>
              <a:t>: </a:t>
            </a:r>
            <a:r>
              <a:rPr lang="en-US" sz="2400" dirty="0" smtClean="0">
                <a:solidFill>
                  <a:srgbClr val="0070C0"/>
                </a:solidFill>
              </a:rPr>
              <a:t>How </a:t>
            </a:r>
            <a:r>
              <a:rPr lang="en-US" sz="2400" dirty="0"/>
              <a:t>will the system work</a:t>
            </a:r>
            <a:r>
              <a:rPr lang="en-US" sz="2400" dirty="0" smtClean="0"/>
              <a:t>?</a:t>
            </a:r>
          </a:p>
          <a:p>
            <a:pPr marL="801687" lvl="1" indent="-457200"/>
            <a:r>
              <a:rPr lang="id-ID" sz="2400" dirty="0" smtClean="0">
                <a:solidFill>
                  <a:srgbClr val="008000"/>
                </a:solidFill>
              </a:rPr>
              <a:t>Program </a:t>
            </a:r>
            <a:r>
              <a:rPr lang="id-ID" sz="2400" dirty="0"/>
              <a:t>d</a:t>
            </a:r>
            <a:r>
              <a:rPr lang="en-US" sz="2400" dirty="0" err="1" smtClean="0"/>
              <a:t>esign</a:t>
            </a:r>
            <a:r>
              <a:rPr lang="en-US" sz="2400" dirty="0" smtClean="0"/>
              <a:t>, </a:t>
            </a:r>
            <a:r>
              <a:rPr lang="id-ID" sz="2400" dirty="0" smtClean="0">
                <a:solidFill>
                  <a:srgbClr val="008000"/>
                </a:solidFill>
              </a:rPr>
              <a:t>user i</a:t>
            </a:r>
            <a:r>
              <a:rPr lang="en-US" sz="2400" dirty="0" err="1" smtClean="0">
                <a:solidFill>
                  <a:srgbClr val="008000"/>
                </a:solidFill>
              </a:rPr>
              <a:t>nterface</a:t>
            </a:r>
            <a:r>
              <a:rPr lang="en-US" sz="2400" dirty="0" smtClean="0"/>
              <a:t> </a:t>
            </a:r>
            <a:r>
              <a:rPr lang="id-ID" sz="2400" dirty="0"/>
              <a:t>d</a:t>
            </a:r>
            <a:r>
              <a:rPr lang="en-US" sz="2400" dirty="0" err="1" smtClean="0"/>
              <a:t>esign</a:t>
            </a:r>
            <a:r>
              <a:rPr lang="en-US" sz="2400" dirty="0" smtClean="0"/>
              <a:t>, </a:t>
            </a:r>
            <a:r>
              <a:rPr lang="id-ID" sz="2400" dirty="0">
                <a:solidFill>
                  <a:srgbClr val="008000"/>
                </a:solidFill>
              </a:rPr>
              <a:t>d</a:t>
            </a:r>
            <a:r>
              <a:rPr lang="en-US" sz="2400" dirty="0" err="1" smtClean="0">
                <a:solidFill>
                  <a:srgbClr val="008000"/>
                </a:solidFill>
              </a:rPr>
              <a:t>ata</a:t>
            </a:r>
            <a:r>
              <a:rPr lang="en-US" sz="2400" dirty="0" smtClean="0"/>
              <a:t> </a:t>
            </a:r>
            <a:r>
              <a:rPr lang="id-ID" sz="2400" dirty="0"/>
              <a:t>d</a:t>
            </a:r>
            <a:r>
              <a:rPr lang="en-US" sz="2400" dirty="0" err="1" smtClean="0"/>
              <a:t>esign</a:t>
            </a:r>
            <a:endParaRPr lang="en-US" sz="2400" dirty="0" smtClean="0"/>
          </a:p>
          <a:p>
            <a:pPr marL="801687" lvl="1" indent="-457200"/>
            <a:endParaRPr lang="en-US" sz="2400" dirty="0"/>
          </a:p>
          <a:p>
            <a:pPr marL="514350" indent="-514350">
              <a:buFont typeface="+mj-lt"/>
              <a:buAutoNum type="arabicPeriod"/>
            </a:pPr>
            <a:r>
              <a:rPr lang="en-US" sz="3200" dirty="0" smtClean="0">
                <a:solidFill>
                  <a:srgbClr val="C00000"/>
                </a:solidFill>
              </a:rPr>
              <a:t>Implementation</a:t>
            </a:r>
            <a:r>
              <a:rPr lang="en-US" sz="2800" b="1" dirty="0" smtClean="0"/>
              <a:t>: </a:t>
            </a:r>
            <a:r>
              <a:rPr lang="en-US" sz="2400" dirty="0" smtClean="0"/>
              <a:t>System </a:t>
            </a:r>
            <a:r>
              <a:rPr lang="id-ID" sz="2400" dirty="0" smtClean="0">
                <a:solidFill>
                  <a:srgbClr val="0070C0"/>
                </a:solidFill>
              </a:rPr>
              <a:t>construction</a:t>
            </a:r>
            <a:r>
              <a:rPr lang="id-ID" sz="2400" dirty="0" smtClean="0"/>
              <a:t> and </a:t>
            </a:r>
            <a:r>
              <a:rPr lang="en-US" sz="2400" dirty="0" smtClean="0">
                <a:solidFill>
                  <a:srgbClr val="0070C0"/>
                </a:solidFill>
              </a:rPr>
              <a:t>delivery</a:t>
            </a:r>
          </a:p>
          <a:p>
            <a:pPr marL="863600" lvl="1" indent="-514350"/>
            <a:r>
              <a:rPr lang="en-US" sz="2400" dirty="0" smtClean="0"/>
              <a:t>System </a:t>
            </a:r>
            <a:r>
              <a:rPr lang="id-ID" sz="2400" dirty="0">
                <a:solidFill>
                  <a:srgbClr val="008000"/>
                </a:solidFill>
              </a:rPr>
              <a:t>c</a:t>
            </a:r>
            <a:r>
              <a:rPr lang="en-US" sz="2400" dirty="0" err="1" smtClean="0">
                <a:solidFill>
                  <a:srgbClr val="008000"/>
                </a:solidFill>
              </a:rPr>
              <a:t>onstruction</a:t>
            </a:r>
            <a:r>
              <a:rPr lang="en-US" sz="2400" dirty="0" smtClean="0"/>
              <a:t>, </a:t>
            </a:r>
            <a:r>
              <a:rPr lang="id-ID" sz="2400" dirty="0">
                <a:solidFill>
                  <a:srgbClr val="008000"/>
                </a:solidFill>
              </a:rPr>
              <a:t>t</a:t>
            </a:r>
            <a:r>
              <a:rPr lang="en-US" sz="2400" dirty="0" err="1" smtClean="0">
                <a:solidFill>
                  <a:srgbClr val="008000"/>
                </a:solidFill>
              </a:rPr>
              <a:t>esting</a:t>
            </a:r>
            <a:r>
              <a:rPr lang="en-US" sz="2400" dirty="0" smtClean="0"/>
              <a:t>,</a:t>
            </a:r>
            <a:r>
              <a:rPr lang="id-ID" sz="2400" dirty="0" smtClean="0"/>
              <a:t> </a:t>
            </a:r>
            <a:r>
              <a:rPr lang="id-ID" sz="2400" dirty="0" smtClean="0">
                <a:solidFill>
                  <a:srgbClr val="008000"/>
                </a:solidFill>
              </a:rPr>
              <a:t>documentation</a:t>
            </a:r>
            <a:r>
              <a:rPr lang="id-ID" sz="2400" dirty="0" smtClean="0"/>
              <a:t> and</a:t>
            </a:r>
            <a:r>
              <a:rPr lang="en-US" sz="2400" dirty="0" smtClean="0"/>
              <a:t> </a:t>
            </a:r>
            <a:r>
              <a:rPr lang="id-ID" sz="2400" dirty="0">
                <a:solidFill>
                  <a:srgbClr val="008000"/>
                </a:solidFill>
              </a:rPr>
              <a:t>i</a:t>
            </a:r>
            <a:r>
              <a:rPr lang="en-US" sz="2400" dirty="0" err="1" smtClean="0">
                <a:solidFill>
                  <a:srgbClr val="008000"/>
                </a:solidFill>
              </a:rPr>
              <a:t>nstallation</a:t>
            </a:r>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78</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215755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Planning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b="1" dirty="0" smtClean="0"/>
              <a:t>Identifying </a:t>
            </a:r>
            <a:r>
              <a:rPr lang="en-US" sz="3200" b="1" dirty="0"/>
              <a:t>business value</a:t>
            </a:r>
          </a:p>
          <a:p>
            <a:pPr marL="901700" lvl="1" indent="-444500"/>
            <a:r>
              <a:rPr lang="en-US" sz="2800" b="1" dirty="0" smtClean="0"/>
              <a:t>Lower </a:t>
            </a:r>
            <a:r>
              <a:rPr lang="en-US" sz="2800" b="1" dirty="0"/>
              <a:t>costs</a:t>
            </a:r>
          </a:p>
          <a:p>
            <a:pPr marL="901700" lvl="1" indent="-444500"/>
            <a:r>
              <a:rPr lang="en-US" sz="2800" b="1" dirty="0" smtClean="0"/>
              <a:t>Increase </a:t>
            </a:r>
            <a:r>
              <a:rPr lang="en-US" sz="2800" b="1" dirty="0"/>
              <a:t>profits</a:t>
            </a:r>
          </a:p>
          <a:p>
            <a:pPr marL="514350" indent="-514350">
              <a:buFont typeface="+mj-lt"/>
              <a:buAutoNum type="arabicPeriod"/>
            </a:pPr>
            <a:r>
              <a:rPr lang="en-US" sz="3200" b="1" dirty="0" smtClean="0"/>
              <a:t>Analyze </a:t>
            </a:r>
            <a:r>
              <a:rPr lang="en-US" sz="3200" b="1" dirty="0"/>
              <a:t>feasibility</a:t>
            </a:r>
          </a:p>
          <a:p>
            <a:pPr marL="901700" lvl="1" indent="-444500"/>
            <a:r>
              <a:rPr lang="en-US" sz="2800" b="1" dirty="0" smtClean="0"/>
              <a:t>Technical </a:t>
            </a:r>
            <a:r>
              <a:rPr lang="en-US" sz="2800" b="1" dirty="0"/>
              <a:t>Feasibility </a:t>
            </a:r>
          </a:p>
          <a:p>
            <a:pPr marL="901700" lvl="1" indent="-444500"/>
            <a:r>
              <a:rPr lang="en-US" sz="2800" b="1" dirty="0" smtClean="0"/>
              <a:t>Economic </a:t>
            </a:r>
            <a:r>
              <a:rPr lang="en-US" sz="2800" b="1" dirty="0"/>
              <a:t>Feasibility </a:t>
            </a:r>
          </a:p>
          <a:p>
            <a:pPr marL="901700" lvl="1" indent="-444500"/>
            <a:r>
              <a:rPr lang="en-US" sz="2800" b="1" dirty="0" smtClean="0"/>
              <a:t>Organizational </a:t>
            </a:r>
            <a:r>
              <a:rPr lang="en-US" sz="2800" b="1" dirty="0"/>
              <a:t>Feasibility</a:t>
            </a:r>
            <a:endParaRPr lang="id-ID" sz="2800" b="1" dirty="0"/>
          </a:p>
        </p:txBody>
      </p:sp>
      <p:sp>
        <p:nvSpPr>
          <p:cNvPr id="4" name="TextBox 3"/>
          <p:cNvSpPr txBox="1"/>
          <p:nvPr/>
        </p:nvSpPr>
        <p:spPr>
          <a:xfrm>
            <a:off x="5553635" y="4827494"/>
            <a:ext cx="1753878" cy="369332"/>
          </a:xfrm>
          <a:prstGeom prst="rect">
            <a:avLst/>
          </a:prstGeom>
          <a:noFill/>
        </p:spPr>
        <p:txBody>
          <a:bodyPr wrap="none" rtlCol="0">
            <a:spAutoFit/>
          </a:bodyPr>
          <a:lstStyle/>
          <a:p>
            <a:r>
              <a:rPr lang="id-ID" b="1" dirty="0"/>
              <a:t>System Proposal</a:t>
            </a:r>
          </a:p>
        </p:txBody>
      </p:sp>
    </p:spTree>
    <p:extLst>
      <p:ext uri="{BB962C8B-B14F-4D97-AF65-F5344CB8AC3E}">
        <p14:creationId xmlns:p14="http://schemas.microsoft.com/office/powerpoint/2010/main" val="3544004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Best Jobs in the </a:t>
            </a:r>
            <a:r>
              <a:rPr lang="en-US" dirty="0" smtClean="0"/>
              <a:t>World</a:t>
            </a:r>
            <a:endParaRPr lang="id-ID"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Software </a:t>
            </a:r>
            <a:r>
              <a:rPr lang="en-US" dirty="0"/>
              <a:t>Engineer:</a:t>
            </a:r>
          </a:p>
          <a:p>
            <a:pPr lvl="1">
              <a:buFont typeface="Wingdings" panose="05000000000000000000" pitchFamily="2" charset="2"/>
              <a:buChar char="§"/>
            </a:pPr>
            <a:r>
              <a:rPr lang="en-US" b="1" dirty="0" smtClean="0"/>
              <a:t>$</a:t>
            </a:r>
            <a:r>
              <a:rPr lang="en-US" b="1" dirty="0"/>
              <a:t>80,500 </a:t>
            </a:r>
            <a:r>
              <a:rPr lang="en-US" dirty="0"/>
              <a:t>Average Pay and  </a:t>
            </a:r>
            <a:r>
              <a:rPr lang="en-US" b="1" dirty="0"/>
              <a:t>46%</a:t>
            </a:r>
            <a:r>
              <a:rPr lang="en-US" dirty="0"/>
              <a:t> 10 Year Growth</a:t>
            </a:r>
          </a:p>
          <a:p>
            <a:pPr marL="514350" indent="-514350">
              <a:buFont typeface="+mj-lt"/>
              <a:buAutoNum type="arabicPeriod"/>
            </a:pPr>
            <a:r>
              <a:rPr lang="en-US" dirty="0" smtClean="0"/>
              <a:t>College </a:t>
            </a:r>
            <a:r>
              <a:rPr lang="en-US" dirty="0"/>
              <a:t>Professor:</a:t>
            </a:r>
          </a:p>
          <a:p>
            <a:pPr lvl="1">
              <a:buFont typeface="Wingdings" panose="05000000000000000000" pitchFamily="2" charset="2"/>
              <a:buChar char="§"/>
            </a:pPr>
            <a:r>
              <a:rPr lang="en-US" dirty="0" smtClean="0"/>
              <a:t>$</a:t>
            </a:r>
            <a:r>
              <a:rPr lang="en-US" dirty="0"/>
              <a:t>81,500 Average Pay and 31% 10 Year Growth</a:t>
            </a:r>
          </a:p>
          <a:p>
            <a:pPr marL="514350" indent="-514350">
              <a:buFont typeface="+mj-lt"/>
              <a:buAutoNum type="arabicPeriod"/>
            </a:pPr>
            <a:r>
              <a:rPr lang="en-US" dirty="0" smtClean="0"/>
              <a:t>Financial </a:t>
            </a:r>
            <a:r>
              <a:rPr lang="en-US" dirty="0"/>
              <a:t>Adviser:</a:t>
            </a:r>
          </a:p>
          <a:p>
            <a:pPr lvl="1">
              <a:buFont typeface="Wingdings" panose="05000000000000000000" pitchFamily="2" charset="2"/>
              <a:buChar char="§"/>
            </a:pPr>
            <a:r>
              <a:rPr lang="en-US" dirty="0" smtClean="0"/>
              <a:t>$</a:t>
            </a:r>
            <a:r>
              <a:rPr lang="en-US" dirty="0"/>
              <a:t>122,500 Average Pay and 26% 10 Year Growth</a:t>
            </a:r>
          </a:p>
          <a:p>
            <a:pPr marL="514350" indent="-514350">
              <a:buFont typeface="+mj-lt"/>
              <a:buAutoNum type="arabicPeriod"/>
            </a:pPr>
            <a:r>
              <a:rPr lang="en-US" dirty="0" smtClean="0"/>
              <a:t>Human </a:t>
            </a:r>
            <a:r>
              <a:rPr lang="en-US" dirty="0"/>
              <a:t>Resources Manager:</a:t>
            </a:r>
          </a:p>
          <a:p>
            <a:pPr lvl="1">
              <a:buFont typeface="Wingdings" panose="05000000000000000000" pitchFamily="2" charset="2"/>
              <a:buChar char="§"/>
            </a:pPr>
            <a:r>
              <a:rPr lang="en-US" dirty="0" smtClean="0"/>
              <a:t>$</a:t>
            </a:r>
            <a:r>
              <a:rPr lang="en-US" dirty="0"/>
              <a:t>73,500 Average Pay and 23% 10 Year Growth</a:t>
            </a:r>
          </a:p>
          <a:p>
            <a:pPr marL="514350" indent="-514350">
              <a:buFont typeface="+mj-lt"/>
              <a:buAutoNum type="arabicPeriod"/>
            </a:pPr>
            <a:r>
              <a:rPr lang="en-US" dirty="0" smtClean="0"/>
              <a:t>Physician </a:t>
            </a:r>
            <a:r>
              <a:rPr lang="en-US" dirty="0"/>
              <a:t>Assistant:</a:t>
            </a:r>
          </a:p>
          <a:p>
            <a:pPr lvl="1">
              <a:buFont typeface="Wingdings" panose="05000000000000000000" pitchFamily="2" charset="2"/>
              <a:buChar char="§"/>
            </a:pPr>
            <a:r>
              <a:rPr lang="en-US" dirty="0" smtClean="0"/>
              <a:t>$</a:t>
            </a:r>
            <a:r>
              <a:rPr lang="en-US" dirty="0"/>
              <a:t>75,000 Average Pay and 50% 10 Year Growth</a:t>
            </a:r>
            <a:endParaRPr lang="id-ID" dirty="0"/>
          </a:p>
        </p:txBody>
      </p:sp>
    </p:spTree>
    <p:extLst>
      <p:ext uri="{BB962C8B-B14F-4D97-AF65-F5344CB8AC3E}">
        <p14:creationId xmlns:p14="http://schemas.microsoft.com/office/powerpoint/2010/main" val="18274530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endParaRPr lang="id-ID" sz="3600" dirty="0" smtClean="0">
              <a:solidFill>
                <a:srgbClr val="C00000"/>
              </a:solidFill>
            </a:endParaRPr>
          </a:p>
          <a:p>
            <a:pPr lvl="1"/>
            <a:r>
              <a:rPr lang="en-US" sz="2400" dirty="0" smtClean="0">
                <a:solidFill>
                  <a:srgbClr val="0070C0"/>
                </a:solidFill>
              </a:rPr>
              <a:t>Reason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endParaRPr lang="id-ID" sz="3600" dirty="0" smtClean="0">
              <a:solidFill>
                <a:srgbClr val="C00000"/>
              </a:solidFill>
            </a:endParaRPr>
          </a:p>
          <a:p>
            <a:pPr lvl="1"/>
            <a:r>
              <a:rPr lang="en-US" sz="2400" dirty="0" smtClean="0"/>
              <a:t>Business </a:t>
            </a:r>
            <a:r>
              <a:rPr lang="en-US" sz="2400" dirty="0">
                <a:solidFill>
                  <a:srgbClr val="0070C0"/>
                </a:solidFill>
              </a:rPr>
              <a:t>capabilities</a:t>
            </a:r>
            <a:r>
              <a:rPr lang="en-US" sz="2400" dirty="0"/>
              <a:t> the system will need to have</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value</a:t>
            </a:r>
            <a:endParaRPr lang="id-ID" sz="3600" dirty="0" smtClean="0">
              <a:solidFill>
                <a:srgbClr val="C00000"/>
              </a:solidFill>
            </a:endParaRPr>
          </a:p>
          <a:p>
            <a:pPr lvl="1"/>
            <a:r>
              <a:rPr lang="en-US" sz="2400" dirty="0" smtClean="0">
                <a:solidFill>
                  <a:srgbClr val="0070C0"/>
                </a:solidFill>
              </a:rPr>
              <a:t>Benefits</a:t>
            </a:r>
            <a:r>
              <a:rPr lang="en-US" sz="2400" dirty="0" smtClean="0"/>
              <a:t> </a:t>
            </a:r>
            <a:r>
              <a:rPr lang="en-US" sz="2400" dirty="0"/>
              <a:t>the organization can expect from the project</a:t>
            </a:r>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1121626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endParaRPr lang="id-ID" sz="3600" dirty="0" smtClean="0">
              <a:solidFill>
                <a:srgbClr val="C00000"/>
              </a:solidFill>
            </a:endParaRPr>
          </a:p>
          <a:p>
            <a:pPr lvl="1"/>
            <a:r>
              <a:rPr lang="en-US" sz="2400" dirty="0" smtClean="0">
                <a:solidFill>
                  <a:srgbClr val="0070C0"/>
                </a:solidFill>
              </a:rPr>
              <a:t>Reason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endParaRPr lang="id-ID" sz="3600" dirty="0" smtClean="0">
              <a:solidFill>
                <a:srgbClr val="C00000"/>
              </a:solidFill>
            </a:endParaRPr>
          </a:p>
          <a:p>
            <a:pPr lvl="1"/>
            <a:r>
              <a:rPr lang="en-US" sz="2400" dirty="0" smtClean="0"/>
              <a:t>Business </a:t>
            </a:r>
            <a:r>
              <a:rPr lang="en-US" sz="2400" dirty="0">
                <a:solidFill>
                  <a:srgbClr val="0070C0"/>
                </a:solidFill>
              </a:rPr>
              <a:t>capabilities</a:t>
            </a:r>
            <a:r>
              <a:rPr lang="en-US" sz="2400" dirty="0"/>
              <a:t> the system will need to have</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value</a:t>
            </a:r>
            <a:endParaRPr lang="id-ID" sz="3600" dirty="0" smtClean="0">
              <a:solidFill>
                <a:srgbClr val="C00000"/>
              </a:solidFill>
            </a:endParaRPr>
          </a:p>
          <a:p>
            <a:pPr lvl="1"/>
            <a:r>
              <a:rPr lang="en-US" sz="2400" dirty="0" smtClean="0">
                <a:solidFill>
                  <a:srgbClr val="0070C0"/>
                </a:solidFill>
              </a:rPr>
              <a:t>Benefits</a:t>
            </a:r>
            <a:r>
              <a:rPr lang="en-US" sz="2400" dirty="0" smtClean="0"/>
              <a:t> </a:t>
            </a:r>
            <a:r>
              <a:rPr lang="en-US" sz="2400" dirty="0"/>
              <a:t>the organization can expect from the project</a:t>
            </a:r>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2852340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Business Need</a:t>
            </a:r>
          </a:p>
        </p:txBody>
      </p:sp>
      <p:sp>
        <p:nvSpPr>
          <p:cNvPr id="153603" name="Rectangle 3" descr="Rectangle: Click to edit Master text styles&#10;Second level&#10;Third level&#10;Fourth level&#10;Fifth level"/>
          <p:cNvSpPr>
            <a:spLocks noGrp="1" noChangeArrowheads="1"/>
          </p:cNvSpPr>
          <p:nvPr>
            <p:ph idx="1"/>
          </p:nvPr>
        </p:nvSpPr>
        <p:spPr/>
        <p:txBody>
          <a:bodyPr/>
          <a:lstStyle/>
          <a:p>
            <a:r>
              <a:rPr lang="en-US" sz="3600" dirty="0"/>
              <a:t>Describes </a:t>
            </a:r>
            <a:r>
              <a:rPr lang="en-US" sz="3600" dirty="0">
                <a:solidFill>
                  <a:srgbClr val="C00000"/>
                </a:solidFill>
              </a:rPr>
              <a:t>why the system should be built</a:t>
            </a:r>
          </a:p>
          <a:p>
            <a:r>
              <a:rPr lang="en-US" sz="3600" dirty="0">
                <a:solidFill>
                  <a:srgbClr val="C00000"/>
                </a:solidFill>
              </a:rPr>
              <a:t>Why</a:t>
            </a:r>
            <a:r>
              <a:rPr lang="en-US" sz="3600" dirty="0"/>
              <a:t> the project should </a:t>
            </a:r>
            <a:r>
              <a:rPr lang="en-US" sz="3600" dirty="0">
                <a:solidFill>
                  <a:srgbClr val="C00000"/>
                </a:solidFill>
              </a:rPr>
              <a:t>be funded</a:t>
            </a:r>
          </a:p>
          <a:p>
            <a:r>
              <a:rPr lang="en-US" sz="3600" dirty="0">
                <a:solidFill>
                  <a:srgbClr val="C00000"/>
                </a:solidFill>
              </a:rPr>
              <a:t>Should be clear </a:t>
            </a:r>
            <a:r>
              <a:rPr lang="en-US" sz="3600" dirty="0"/>
              <a:t>and concise</a:t>
            </a:r>
          </a:p>
          <a:p>
            <a:r>
              <a:rPr lang="en-US" sz="3600" dirty="0"/>
              <a:t>Probably </a:t>
            </a:r>
            <a:r>
              <a:rPr lang="en-US" sz="3600" dirty="0" smtClean="0">
                <a:solidFill>
                  <a:srgbClr val="C00000"/>
                </a:solidFill>
              </a:rPr>
              <a:t>not </a:t>
            </a:r>
            <a:r>
              <a:rPr lang="en-US" sz="3600" dirty="0">
                <a:solidFill>
                  <a:srgbClr val="C00000"/>
                </a:solidFill>
              </a:rPr>
              <a:t>completely defined</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2279973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fade">
                                      <p:cBhvr>
                                        <p:cTn id="7" dur="1000"/>
                                        <p:tgtEl>
                                          <p:spTgt spid="153603">
                                            <p:txEl>
                                              <p:pRg st="0" end="0"/>
                                            </p:txEl>
                                          </p:spTgt>
                                        </p:tgtEl>
                                      </p:cBhvr>
                                    </p:animEffect>
                                    <p:anim calcmode="lin" valueType="num">
                                      <p:cBhvr>
                                        <p:cTn id="8" dur="10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03">
                                            <p:txEl>
                                              <p:pRg st="1" end="1"/>
                                            </p:txEl>
                                          </p:spTgt>
                                        </p:tgtEl>
                                        <p:attrNameLst>
                                          <p:attrName>style.visibility</p:attrName>
                                        </p:attrNameLst>
                                      </p:cBhvr>
                                      <p:to>
                                        <p:strVal val="visible"/>
                                      </p:to>
                                    </p:set>
                                    <p:animEffect transition="in" filter="fade">
                                      <p:cBhvr>
                                        <p:cTn id="14" dur="1000"/>
                                        <p:tgtEl>
                                          <p:spTgt spid="153603">
                                            <p:txEl>
                                              <p:pRg st="1" end="1"/>
                                            </p:txEl>
                                          </p:spTgt>
                                        </p:tgtEl>
                                      </p:cBhvr>
                                    </p:animEffect>
                                    <p:anim calcmode="lin" valueType="num">
                                      <p:cBhvr>
                                        <p:cTn id="15" dur="10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03">
                                            <p:txEl>
                                              <p:pRg st="2" end="2"/>
                                            </p:txEl>
                                          </p:spTgt>
                                        </p:tgtEl>
                                        <p:attrNameLst>
                                          <p:attrName>style.visibility</p:attrName>
                                        </p:attrNameLst>
                                      </p:cBhvr>
                                      <p:to>
                                        <p:strVal val="visible"/>
                                      </p:to>
                                    </p:set>
                                    <p:animEffect transition="in" filter="fade">
                                      <p:cBhvr>
                                        <p:cTn id="21" dur="1000"/>
                                        <p:tgtEl>
                                          <p:spTgt spid="153603">
                                            <p:txEl>
                                              <p:pRg st="2" end="2"/>
                                            </p:txEl>
                                          </p:spTgt>
                                        </p:tgtEl>
                                      </p:cBhvr>
                                    </p:animEffect>
                                    <p:anim calcmode="lin" valueType="num">
                                      <p:cBhvr>
                                        <p:cTn id="22" dur="10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03">
                                            <p:txEl>
                                              <p:pRg st="3" end="3"/>
                                            </p:txEl>
                                          </p:spTgt>
                                        </p:tgtEl>
                                        <p:attrNameLst>
                                          <p:attrName>style.visibility</p:attrName>
                                        </p:attrNameLst>
                                      </p:cBhvr>
                                      <p:to>
                                        <p:strVal val="visible"/>
                                      </p:to>
                                    </p:set>
                                    <p:animEffect transition="in" filter="fade">
                                      <p:cBhvr>
                                        <p:cTn id="28" dur="1000"/>
                                        <p:tgtEl>
                                          <p:spTgt spid="153603">
                                            <p:txEl>
                                              <p:pRg st="3" end="3"/>
                                            </p:txEl>
                                          </p:spTgt>
                                        </p:tgtEl>
                                      </p:cBhvr>
                                    </p:animEffect>
                                    <p:anim calcmode="lin" valueType="num">
                                      <p:cBhvr>
                                        <p:cTn id="29" dur="10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id-ID" smtClean="0"/>
              <a:t>Business Requirements</a:t>
            </a:r>
            <a:endParaRPr lang="en-US" dirty="0"/>
          </a:p>
        </p:txBody>
      </p:sp>
      <p:sp>
        <p:nvSpPr>
          <p:cNvPr id="154627"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What</a:t>
            </a:r>
            <a:r>
              <a:rPr lang="en-US" sz="3600" dirty="0"/>
              <a:t> the system </a:t>
            </a:r>
            <a:r>
              <a:rPr lang="en-US" sz="3600" dirty="0">
                <a:solidFill>
                  <a:srgbClr val="C00000"/>
                </a:solidFill>
              </a:rPr>
              <a:t>will do</a:t>
            </a:r>
          </a:p>
          <a:p>
            <a:r>
              <a:rPr lang="en-US" sz="3600" dirty="0">
                <a:solidFill>
                  <a:srgbClr val="C00000"/>
                </a:solidFill>
              </a:rPr>
              <a:t>High level explanation </a:t>
            </a:r>
            <a:r>
              <a:rPr lang="en-US" sz="3600" dirty="0"/>
              <a:t>to the approval committee</a:t>
            </a:r>
          </a:p>
          <a:p>
            <a:r>
              <a:rPr lang="en-US" sz="3600" dirty="0"/>
              <a:t>Tell about the </a:t>
            </a:r>
            <a:r>
              <a:rPr lang="en-US" sz="3600" dirty="0">
                <a:solidFill>
                  <a:srgbClr val="C00000"/>
                </a:solidFill>
              </a:rPr>
              <a:t>features and </a:t>
            </a:r>
            <a:r>
              <a:rPr lang="en-US" sz="3600" dirty="0" smtClean="0">
                <a:solidFill>
                  <a:srgbClr val="C00000"/>
                </a:solidFill>
              </a:rPr>
              <a:t>capabilities</a:t>
            </a:r>
          </a:p>
          <a:p>
            <a:r>
              <a:rPr lang="en-US" sz="3600" dirty="0" smtClean="0"/>
              <a:t>Can be replaced by </a:t>
            </a:r>
            <a:r>
              <a:rPr lang="en-US" sz="3600" dirty="0" smtClean="0">
                <a:solidFill>
                  <a:srgbClr val="C00000"/>
                </a:solidFill>
              </a:rPr>
              <a:t>Use Case Diagram</a:t>
            </a:r>
            <a:endParaRPr lang="en-US" sz="3600" dirty="0">
              <a:solidFill>
                <a:srgbClr val="C00000"/>
              </a:solidFill>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930468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1000"/>
                                        <p:tgtEl>
                                          <p:spTgt spid="154627">
                                            <p:txEl>
                                              <p:pRg st="0" end="0"/>
                                            </p:txEl>
                                          </p:spTgt>
                                        </p:tgtEl>
                                      </p:cBhvr>
                                    </p:animEffect>
                                    <p:anim calcmode="lin" valueType="num">
                                      <p:cBhvr>
                                        <p:cTn id="8"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627">
                                            <p:txEl>
                                              <p:pRg st="1" end="1"/>
                                            </p:txEl>
                                          </p:spTgt>
                                        </p:tgtEl>
                                        <p:attrNameLst>
                                          <p:attrName>style.visibility</p:attrName>
                                        </p:attrNameLst>
                                      </p:cBhvr>
                                      <p:to>
                                        <p:strVal val="visible"/>
                                      </p:to>
                                    </p:set>
                                    <p:animEffect transition="in" filter="fade">
                                      <p:cBhvr>
                                        <p:cTn id="14" dur="1000"/>
                                        <p:tgtEl>
                                          <p:spTgt spid="154627">
                                            <p:txEl>
                                              <p:pRg st="1" end="1"/>
                                            </p:txEl>
                                          </p:spTgt>
                                        </p:tgtEl>
                                      </p:cBhvr>
                                    </p:animEffect>
                                    <p:anim calcmode="lin" valueType="num">
                                      <p:cBhvr>
                                        <p:cTn id="15"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4627">
                                            <p:txEl>
                                              <p:pRg st="2" end="2"/>
                                            </p:txEl>
                                          </p:spTgt>
                                        </p:tgtEl>
                                        <p:attrNameLst>
                                          <p:attrName>style.visibility</p:attrName>
                                        </p:attrNameLst>
                                      </p:cBhvr>
                                      <p:to>
                                        <p:strVal val="visible"/>
                                      </p:to>
                                    </p:set>
                                    <p:animEffect transition="in" filter="fade">
                                      <p:cBhvr>
                                        <p:cTn id="21" dur="1000"/>
                                        <p:tgtEl>
                                          <p:spTgt spid="154627">
                                            <p:txEl>
                                              <p:pRg st="2" end="2"/>
                                            </p:txEl>
                                          </p:spTgt>
                                        </p:tgtEl>
                                      </p:cBhvr>
                                    </p:animEffect>
                                    <p:anim calcmode="lin" valueType="num">
                                      <p:cBhvr>
                                        <p:cTn id="22"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1000"/>
                                        <p:tgtEl>
                                          <p:spTgt spid="154627">
                                            <p:txEl>
                                              <p:pRg st="3" end="3"/>
                                            </p:txEl>
                                          </p:spTgt>
                                        </p:tgtEl>
                                      </p:cBhvr>
                                    </p:animEffect>
                                    <p:anim calcmode="lin" valueType="num">
                                      <p:cBhvr>
                                        <p:cTn id="29" dur="10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id-ID" smtClean="0"/>
              <a:t>Business </a:t>
            </a:r>
            <a:r>
              <a:rPr lang="en-US" smtClean="0"/>
              <a:t>Value</a:t>
            </a:r>
            <a:endParaRPr lang="en-US" dirty="0"/>
          </a:p>
        </p:txBody>
      </p:sp>
      <p:sp>
        <p:nvSpPr>
          <p:cNvPr id="155651"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Tangible value</a:t>
            </a:r>
          </a:p>
          <a:p>
            <a:pPr lvl="1"/>
            <a:r>
              <a:rPr lang="en-US" dirty="0"/>
              <a:t>A </a:t>
            </a:r>
            <a:r>
              <a:rPr lang="en-US" dirty="0">
                <a:solidFill>
                  <a:srgbClr val="0070C0"/>
                </a:solidFill>
              </a:rPr>
              <a:t>quantifiable </a:t>
            </a:r>
            <a:r>
              <a:rPr lang="en-US" dirty="0" smtClean="0">
                <a:solidFill>
                  <a:srgbClr val="0070C0"/>
                </a:solidFill>
              </a:rPr>
              <a:t>value</a:t>
            </a:r>
          </a:p>
          <a:p>
            <a:pPr lvl="1"/>
            <a:r>
              <a:rPr lang="en-US" dirty="0" smtClean="0"/>
              <a:t>E.g.: 2 % reduction in operating cost</a:t>
            </a:r>
            <a:endParaRPr lang="en-US" dirty="0">
              <a:solidFill>
                <a:srgbClr val="0070C0"/>
              </a:solidFill>
            </a:endParaRPr>
          </a:p>
          <a:p>
            <a:r>
              <a:rPr lang="en-US" sz="3600" dirty="0">
                <a:solidFill>
                  <a:srgbClr val="C00000"/>
                </a:solidFill>
              </a:rPr>
              <a:t>Intangible value</a:t>
            </a:r>
          </a:p>
          <a:p>
            <a:pPr lvl="1"/>
            <a:r>
              <a:rPr lang="en-US" dirty="0">
                <a:solidFill>
                  <a:srgbClr val="0070C0"/>
                </a:solidFill>
              </a:rPr>
              <a:t>Intuitive believe </a:t>
            </a:r>
            <a:r>
              <a:rPr lang="en-US" dirty="0"/>
              <a:t>why the system will help the </a:t>
            </a:r>
            <a:r>
              <a:rPr lang="en-US" dirty="0" smtClean="0"/>
              <a:t>company</a:t>
            </a:r>
          </a:p>
          <a:p>
            <a:pPr lvl="1"/>
            <a:r>
              <a:rPr lang="en-US" dirty="0" smtClean="0"/>
              <a:t>E.g.: improved customer service, a better </a:t>
            </a:r>
            <a:r>
              <a:rPr lang="en-US" smtClean="0"/>
              <a:t>competitive position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2415921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1000"/>
                                        <p:tgtEl>
                                          <p:spTgt spid="155651">
                                            <p:txEl>
                                              <p:pRg st="0" end="0"/>
                                            </p:txEl>
                                          </p:spTgt>
                                        </p:tgtEl>
                                      </p:cBhvr>
                                    </p:animEffect>
                                    <p:anim calcmode="lin" valueType="num">
                                      <p:cBhvr>
                                        <p:cTn id="8" dur="10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5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5651">
                                            <p:txEl>
                                              <p:pRg st="1" end="1"/>
                                            </p:txEl>
                                          </p:spTgt>
                                        </p:tgtEl>
                                        <p:attrNameLst>
                                          <p:attrName>style.visibility</p:attrName>
                                        </p:attrNameLst>
                                      </p:cBhvr>
                                      <p:to>
                                        <p:strVal val="visible"/>
                                      </p:to>
                                    </p:set>
                                    <p:animEffect transition="in" filter="fade">
                                      <p:cBhvr>
                                        <p:cTn id="14" dur="1000"/>
                                        <p:tgtEl>
                                          <p:spTgt spid="155651">
                                            <p:txEl>
                                              <p:pRg st="1" end="1"/>
                                            </p:txEl>
                                          </p:spTgt>
                                        </p:tgtEl>
                                      </p:cBhvr>
                                    </p:animEffect>
                                    <p:anim calcmode="lin" valueType="num">
                                      <p:cBhvr>
                                        <p:cTn id="15" dur="10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5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5651">
                                            <p:txEl>
                                              <p:pRg st="2" end="2"/>
                                            </p:txEl>
                                          </p:spTgt>
                                        </p:tgtEl>
                                        <p:attrNameLst>
                                          <p:attrName>style.visibility</p:attrName>
                                        </p:attrNameLst>
                                      </p:cBhvr>
                                      <p:to>
                                        <p:strVal val="visible"/>
                                      </p:to>
                                    </p:set>
                                    <p:animEffect transition="in" filter="fade">
                                      <p:cBhvr>
                                        <p:cTn id="21" dur="1000"/>
                                        <p:tgtEl>
                                          <p:spTgt spid="155651">
                                            <p:txEl>
                                              <p:pRg st="2" end="2"/>
                                            </p:txEl>
                                          </p:spTgt>
                                        </p:tgtEl>
                                      </p:cBhvr>
                                    </p:animEffect>
                                    <p:anim calcmode="lin" valueType="num">
                                      <p:cBhvr>
                                        <p:cTn id="22" dur="1000" fill="hold"/>
                                        <p:tgtEl>
                                          <p:spTgt spid="155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5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5651">
                                            <p:txEl>
                                              <p:pRg st="3" end="3"/>
                                            </p:txEl>
                                          </p:spTgt>
                                        </p:tgtEl>
                                        <p:attrNameLst>
                                          <p:attrName>style.visibility</p:attrName>
                                        </p:attrNameLst>
                                      </p:cBhvr>
                                      <p:to>
                                        <p:strVal val="visible"/>
                                      </p:to>
                                    </p:set>
                                    <p:animEffect transition="in" filter="fade">
                                      <p:cBhvr>
                                        <p:cTn id="28" dur="1000"/>
                                        <p:tgtEl>
                                          <p:spTgt spid="155651">
                                            <p:txEl>
                                              <p:pRg st="3" end="3"/>
                                            </p:txEl>
                                          </p:spTgt>
                                        </p:tgtEl>
                                      </p:cBhvr>
                                    </p:animEffect>
                                    <p:anim calcmode="lin" valueType="num">
                                      <p:cBhvr>
                                        <p:cTn id="29" dur="10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5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5651">
                                            <p:txEl>
                                              <p:pRg st="4" end="4"/>
                                            </p:txEl>
                                          </p:spTgt>
                                        </p:tgtEl>
                                        <p:attrNameLst>
                                          <p:attrName>style.visibility</p:attrName>
                                        </p:attrNameLst>
                                      </p:cBhvr>
                                      <p:to>
                                        <p:strVal val="visible"/>
                                      </p:to>
                                    </p:set>
                                    <p:animEffect transition="in" filter="fade">
                                      <p:cBhvr>
                                        <p:cTn id="35" dur="1000"/>
                                        <p:tgtEl>
                                          <p:spTgt spid="155651">
                                            <p:txEl>
                                              <p:pRg st="4" end="4"/>
                                            </p:txEl>
                                          </p:spTgt>
                                        </p:tgtEl>
                                      </p:cBhvr>
                                    </p:animEffect>
                                    <p:anim calcmode="lin" valueType="num">
                                      <p:cBhvr>
                                        <p:cTn id="36" dur="1000" fill="hold"/>
                                        <p:tgtEl>
                                          <p:spTgt spid="1556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5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5651">
                                            <p:txEl>
                                              <p:pRg st="5" end="5"/>
                                            </p:txEl>
                                          </p:spTgt>
                                        </p:tgtEl>
                                        <p:attrNameLst>
                                          <p:attrName>style.visibility</p:attrName>
                                        </p:attrNameLst>
                                      </p:cBhvr>
                                      <p:to>
                                        <p:strVal val="visible"/>
                                      </p:to>
                                    </p:set>
                                    <p:animEffect transition="in" filter="fade">
                                      <p:cBhvr>
                                        <p:cTn id="42" dur="1000"/>
                                        <p:tgtEl>
                                          <p:spTgt spid="155651">
                                            <p:txEl>
                                              <p:pRg st="5" end="5"/>
                                            </p:txEl>
                                          </p:spTgt>
                                        </p:tgtEl>
                                      </p:cBhvr>
                                    </p:animEffect>
                                    <p:anim calcmode="lin" valueType="num">
                                      <p:cBhvr>
                                        <p:cTn id="43" dur="10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5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Sofware</a:t>
            </a:r>
            <a:r>
              <a:rPr lang="en-US" dirty="0" smtClean="0"/>
              <a:t> Quality</a:t>
            </a:r>
            <a:endParaRPr lang="id-ID" dirty="0"/>
          </a:p>
        </p:txBody>
      </p:sp>
      <p:sp>
        <p:nvSpPr>
          <p:cNvPr id="3" name="Content Placeholder 2"/>
          <p:cNvSpPr>
            <a:spLocks noGrp="1"/>
          </p:cNvSpPr>
          <p:nvPr>
            <p:ph idx="1"/>
          </p:nvPr>
        </p:nvSpPr>
        <p:spPr>
          <a:xfrm>
            <a:off x="381000" y="1402501"/>
            <a:ext cx="5562600" cy="5024096"/>
          </a:xfrm>
        </p:spPr>
        <p:txBody>
          <a:bodyPr>
            <a:normAutofit fontScale="85000" lnSpcReduction="10000"/>
          </a:bodyPr>
          <a:lstStyle/>
          <a:p>
            <a:r>
              <a:rPr lang="en-US" dirty="0"/>
              <a:t>Software quality </a:t>
            </a:r>
            <a:r>
              <a:rPr lang="en-US" dirty="0" smtClean="0"/>
              <a:t>is </a:t>
            </a:r>
            <a:r>
              <a:rPr lang="en-US" sz="1900" i="1" dirty="0" smtClean="0"/>
              <a:t>(IEEE, 1991)</a:t>
            </a:r>
            <a:r>
              <a:rPr lang="en-US" dirty="0" smtClean="0"/>
              <a:t>: </a:t>
            </a:r>
          </a:p>
          <a:p>
            <a:pPr marL="914400" lvl="1" indent="-457200">
              <a:buFont typeface="+mj-lt"/>
              <a:buAutoNum type="arabicPeriod"/>
            </a:pPr>
            <a:r>
              <a:rPr lang="en-US" dirty="0" smtClean="0"/>
              <a:t>The </a:t>
            </a:r>
            <a:r>
              <a:rPr lang="en-US" dirty="0"/>
              <a:t>degree to which a system, component, or process </a:t>
            </a:r>
            <a:r>
              <a:rPr lang="en-US" dirty="0">
                <a:solidFill>
                  <a:srgbClr val="C00000"/>
                </a:solidFill>
              </a:rPr>
              <a:t>meets specified </a:t>
            </a:r>
            <a:r>
              <a:rPr lang="en-US" dirty="0" smtClean="0">
                <a:solidFill>
                  <a:srgbClr val="C00000"/>
                </a:solidFill>
              </a:rPr>
              <a:t>requirements</a:t>
            </a:r>
          </a:p>
          <a:p>
            <a:pPr marL="914400" lvl="1" indent="-457200">
              <a:buFont typeface="+mj-lt"/>
              <a:buAutoNum type="arabicPeriod"/>
            </a:pPr>
            <a:r>
              <a:rPr lang="en-US" dirty="0" smtClean="0"/>
              <a:t>The </a:t>
            </a:r>
            <a:r>
              <a:rPr lang="en-US" dirty="0"/>
              <a:t>degree to which a system, component, or process </a:t>
            </a:r>
            <a:r>
              <a:rPr lang="en-US" dirty="0" smtClean="0">
                <a:solidFill>
                  <a:srgbClr val="C00000"/>
                </a:solidFill>
              </a:rPr>
              <a:t>meets customer </a:t>
            </a:r>
            <a:r>
              <a:rPr lang="en-US" dirty="0">
                <a:solidFill>
                  <a:srgbClr val="C00000"/>
                </a:solidFill>
              </a:rPr>
              <a:t>or user needs or </a:t>
            </a:r>
            <a:r>
              <a:rPr lang="en-US" dirty="0" smtClean="0">
                <a:solidFill>
                  <a:srgbClr val="C00000"/>
                </a:solidFill>
              </a:rPr>
              <a:t>expectations</a:t>
            </a:r>
          </a:p>
          <a:p>
            <a:endParaRPr lang="en-US" sz="1900" dirty="0" smtClean="0"/>
          </a:p>
          <a:p>
            <a:r>
              <a:rPr lang="en-US" dirty="0"/>
              <a:t>Software quality measures how well software is designed (</a:t>
            </a:r>
            <a:r>
              <a:rPr lang="en-US" dirty="0">
                <a:solidFill>
                  <a:srgbClr val="C00000"/>
                </a:solidFill>
              </a:rPr>
              <a:t>quality of design</a:t>
            </a:r>
            <a:r>
              <a:rPr lang="en-US" dirty="0"/>
              <a:t>), and how well the software conforms to that design (</a:t>
            </a:r>
            <a:r>
              <a:rPr lang="en-US" dirty="0">
                <a:solidFill>
                  <a:srgbClr val="C00000"/>
                </a:solidFill>
              </a:rPr>
              <a:t>quality of conformance</a:t>
            </a:r>
            <a:r>
              <a:rPr lang="en-US" dirty="0" smtClean="0"/>
              <a:t>)</a:t>
            </a:r>
            <a:r>
              <a:rPr lang="en-US" sz="1900" i="1" dirty="0"/>
              <a:t/>
            </a:r>
            <a:br>
              <a:rPr lang="en-US" sz="1900" i="1" dirty="0"/>
            </a:br>
            <a:r>
              <a:rPr lang="en-US" sz="1900" i="1" dirty="0" smtClean="0"/>
              <a:t>(Pressman</a:t>
            </a:r>
            <a:r>
              <a:rPr lang="en-US" sz="1900" i="1" dirty="0"/>
              <a:t>, </a:t>
            </a:r>
            <a:r>
              <a:rPr lang="en-US" sz="1900" i="1" dirty="0" smtClean="0"/>
              <a:t>2014) </a:t>
            </a:r>
            <a:endParaRPr lang="en-US" sz="1900" i="1" dirty="0"/>
          </a:p>
          <a:p>
            <a:endParaRPr lang="en-US" dirty="0" smtClean="0"/>
          </a:p>
          <a:p>
            <a:r>
              <a:rPr lang="en-US" dirty="0" smtClean="0"/>
              <a:t>Quality </a:t>
            </a:r>
            <a:r>
              <a:rPr lang="en-US" dirty="0"/>
              <a:t>means </a:t>
            </a:r>
            <a:r>
              <a:rPr lang="en-US" dirty="0">
                <a:solidFill>
                  <a:srgbClr val="C00000"/>
                </a:solidFill>
              </a:rPr>
              <a:t>conformance to </a:t>
            </a:r>
            <a:r>
              <a:rPr lang="en-US" dirty="0" smtClean="0">
                <a:solidFill>
                  <a:srgbClr val="C00000"/>
                </a:solidFill>
              </a:rPr>
              <a:t>requirements </a:t>
            </a:r>
            <a:r>
              <a:rPr lang="en-US" sz="1900" i="1" dirty="0"/>
              <a:t>(Crosby, 1979)</a:t>
            </a:r>
            <a:endParaRPr lang="id-ID" i="1"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106" t="2796" r="2563" b="7689"/>
          <a:stretch/>
        </p:blipFill>
        <p:spPr>
          <a:xfrm>
            <a:off x="5257800" y="2819400"/>
            <a:ext cx="3780802" cy="3513303"/>
          </a:xfrm>
          <a:prstGeom prst="rect">
            <a:avLst/>
          </a:prstGeom>
        </p:spPr>
      </p:pic>
      <p:sp>
        <p:nvSpPr>
          <p:cNvPr id="5" name="Slide Number Placeholder 4"/>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85</a:t>
            </a:fld>
            <a:endParaRPr lang="en-US" dirty="0">
              <a:solidFill>
                <a:prstClr val="black">
                  <a:tint val="75000"/>
                </a:prstClr>
              </a:solidFill>
            </a:endParaRPr>
          </a:p>
        </p:txBody>
      </p:sp>
    </p:spTree>
    <p:extLst>
      <p:ext uri="{BB962C8B-B14F-4D97-AF65-F5344CB8AC3E}">
        <p14:creationId xmlns:p14="http://schemas.microsoft.com/office/powerpoint/2010/main" val="19635928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a:t>
            </a:r>
            <a:r>
              <a:rPr lang="en-US" dirty="0" err="1"/>
              <a:t>untuk</a:t>
            </a:r>
            <a:r>
              <a:rPr lang="en-US" dirty="0"/>
              <a:t> </a:t>
            </a:r>
            <a:r>
              <a:rPr lang="en-US" dirty="0" err="1"/>
              <a:t>Pesan</a:t>
            </a:r>
            <a:r>
              <a:rPr lang="en-US" dirty="0"/>
              <a:t> </a:t>
            </a:r>
            <a:r>
              <a:rPr lang="en-US" dirty="0" smtClean="0"/>
              <a:t>Taxi</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352" y="1679575"/>
            <a:ext cx="2915602" cy="4859337"/>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86</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41561"/>
            <a:ext cx="3206987" cy="5344979"/>
          </a:xfrm>
          <a:prstGeom prst="rect">
            <a:avLst/>
          </a:prstGeom>
        </p:spPr>
      </p:pic>
    </p:spTree>
    <p:extLst>
      <p:ext uri="{BB962C8B-B14F-4D97-AF65-F5344CB8AC3E}">
        <p14:creationId xmlns:p14="http://schemas.microsoft.com/office/powerpoint/2010/main" val="3503801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en-US" dirty="0" err="1" smtClean="0"/>
              <a:t>untuk</a:t>
            </a:r>
            <a:r>
              <a:rPr lang="en-US" dirty="0" smtClean="0"/>
              <a:t> </a:t>
            </a:r>
            <a:r>
              <a:rPr lang="en-US" dirty="0" err="1" smtClean="0"/>
              <a:t>Pesan</a:t>
            </a:r>
            <a:r>
              <a:rPr lang="en-US" dirty="0" smtClean="0"/>
              <a:t> </a:t>
            </a:r>
            <a:r>
              <a:rPr lang="en-US" dirty="0" err="1" smtClean="0"/>
              <a:t>Ojek</a:t>
            </a:r>
            <a:r>
              <a:rPr lang="en-US" dirty="0" smtClean="0"/>
              <a:t> (Go-</a:t>
            </a:r>
            <a:r>
              <a:rPr lang="en-US" dirty="0" err="1" smtClean="0"/>
              <a:t>Jek</a:t>
            </a:r>
            <a:r>
              <a:rPr lang="en-US" dirty="0" smtClean="0"/>
              <a:t>)</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81" y="1684710"/>
            <a:ext cx="8408951" cy="4671640"/>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87</a:t>
            </a:fld>
            <a:endParaRPr lang="en-US" dirty="0">
              <a:solidFill>
                <a:prstClr val="black">
                  <a:tint val="75000"/>
                </a:prstClr>
              </a:solidFill>
            </a:endParaRPr>
          </a:p>
        </p:txBody>
      </p:sp>
    </p:spTree>
    <p:extLst>
      <p:ext uri="{BB962C8B-B14F-4D97-AF65-F5344CB8AC3E}">
        <p14:creationId xmlns:p14="http://schemas.microsoft.com/office/powerpoint/2010/main" val="36595133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88</a:t>
            </a:fld>
            <a:endParaRPr lang="en-US" dirty="0">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 y="210111"/>
            <a:ext cx="5688787" cy="3632599"/>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4600" y="2971800"/>
            <a:ext cx="6315075" cy="3588110"/>
          </a:xfrm>
        </p:spPr>
      </p:pic>
    </p:spTree>
    <p:extLst>
      <p:ext uri="{BB962C8B-B14F-4D97-AF65-F5344CB8AC3E}">
        <p14:creationId xmlns:p14="http://schemas.microsoft.com/office/powerpoint/2010/main" val="3782868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Planning – System Request</a:t>
            </a:r>
            <a:endParaRPr lang="id-ID" dirty="0"/>
          </a:p>
        </p:txBody>
      </p:sp>
      <p:graphicFrame>
        <p:nvGraphicFramePr>
          <p:cNvPr id="5" name="Content Placeholder 4"/>
          <p:cNvGraphicFramePr>
            <a:graphicFrameLocks noGrp="1"/>
          </p:cNvGraphicFramePr>
          <p:nvPr>
            <p:ph idx="1"/>
            <p:extLst/>
          </p:nvPr>
        </p:nvGraphicFramePr>
        <p:xfrm>
          <a:off x="475571" y="1028596"/>
          <a:ext cx="8320087" cy="5692879"/>
        </p:xfrm>
        <a:graphic>
          <a:graphicData uri="http://schemas.openxmlformats.org/drawingml/2006/table">
            <a:tbl>
              <a:tblPr firstRow="1" bandRow="1">
                <a:tableStyleId>{073A0DAA-6AF3-43AB-8588-CEC1D06C72B9}</a:tableStyleId>
              </a:tblPr>
              <a:tblGrid>
                <a:gridCol w="1422237"/>
                <a:gridCol w="2332846"/>
                <a:gridCol w="4565004"/>
              </a:tblGrid>
              <a:tr h="401086">
                <a:tc>
                  <a:txBody>
                    <a:bodyPr/>
                    <a:lstStyle/>
                    <a:p>
                      <a:r>
                        <a:rPr lang="en-US" dirty="0" err="1" smtClean="0"/>
                        <a:t>Elemen</a:t>
                      </a:r>
                      <a:endParaRPr lang="id-ID" dirty="0"/>
                    </a:p>
                  </a:txBody>
                  <a:tcPr marL="85334" marR="85334"/>
                </a:tc>
                <a:tc>
                  <a:txBody>
                    <a:bodyPr/>
                    <a:lstStyle/>
                    <a:p>
                      <a:r>
                        <a:rPr lang="en-US" dirty="0" err="1" smtClean="0"/>
                        <a:t>Deskripsi</a:t>
                      </a:r>
                      <a:endParaRPr lang="id-ID" dirty="0"/>
                    </a:p>
                  </a:txBody>
                  <a:tcPr marL="85334" marR="85334"/>
                </a:tc>
                <a:tc>
                  <a:txBody>
                    <a:bodyPr/>
                    <a:lstStyle/>
                    <a:p>
                      <a:r>
                        <a:rPr lang="en-US" dirty="0" err="1" smtClean="0"/>
                        <a:t>Contoh</a:t>
                      </a:r>
                      <a:endParaRPr lang="id-ID" dirty="0"/>
                    </a:p>
                  </a:txBody>
                  <a:tcPr marL="85334" marR="85334"/>
                </a:tc>
              </a:tr>
              <a:tr h="1780162">
                <a:tc>
                  <a:txBody>
                    <a:bodyPr/>
                    <a:lstStyle/>
                    <a:p>
                      <a:r>
                        <a:rPr lang="en-US" b="1" dirty="0" smtClean="0"/>
                        <a:t>Business Need</a:t>
                      </a:r>
                      <a:endParaRPr lang="id-ID" b="1" dirty="0"/>
                    </a:p>
                  </a:txBody>
                  <a:tcPr marL="85334" marR="85334"/>
                </a:tc>
                <a:tc>
                  <a:txBody>
                    <a:bodyPr/>
                    <a:lstStyle/>
                    <a:p>
                      <a:r>
                        <a:rPr lang="en-US" dirty="0" smtClean="0"/>
                        <a:t>The business-related reason for initiating</a:t>
                      </a:r>
                      <a:r>
                        <a:rPr lang="en-US" baseline="0" dirty="0" smtClean="0"/>
                        <a:t> the software development project</a:t>
                      </a:r>
                      <a:endParaRPr lang="id-ID" dirty="0"/>
                    </a:p>
                  </a:txBody>
                  <a:tcPr marL="85334" marR="85334"/>
                </a:tc>
                <a:tc>
                  <a:txBody>
                    <a:bodyPr/>
                    <a:lstStyle/>
                    <a:p>
                      <a:r>
                        <a:rPr lang="en-US" sz="1800" dirty="0" smtClean="0"/>
                        <a:t>Increase sales</a:t>
                      </a:r>
                    </a:p>
                    <a:p>
                      <a:r>
                        <a:rPr lang="en-US" sz="1800" dirty="0" smtClean="0"/>
                        <a:t>Improve market share</a:t>
                      </a:r>
                    </a:p>
                    <a:p>
                      <a:r>
                        <a:rPr lang="en-US" sz="1800" dirty="0" smtClean="0"/>
                        <a:t>Improve access to information</a:t>
                      </a:r>
                    </a:p>
                    <a:p>
                      <a:r>
                        <a:rPr lang="en-US" sz="1800" dirty="0" smtClean="0"/>
                        <a:t>Improve customer service</a:t>
                      </a:r>
                    </a:p>
                    <a:p>
                      <a:r>
                        <a:rPr lang="en-US" sz="1800" dirty="0" smtClean="0"/>
                        <a:t>Decrease product defects</a:t>
                      </a:r>
                    </a:p>
                    <a:p>
                      <a:r>
                        <a:rPr lang="en-US" sz="1800" dirty="0" smtClean="0"/>
                        <a:t>Streamline supply acquisition processes</a:t>
                      </a:r>
                      <a:endParaRPr lang="id-ID" sz="1800" dirty="0"/>
                    </a:p>
                  </a:txBody>
                  <a:tcPr marL="85334" marR="85334"/>
                </a:tc>
              </a:tr>
              <a:tr h="1499951">
                <a:tc>
                  <a:txBody>
                    <a:bodyPr/>
                    <a:lstStyle/>
                    <a:p>
                      <a:r>
                        <a:rPr lang="en-US" b="1" dirty="0" smtClean="0"/>
                        <a:t>Business Requirements</a:t>
                      </a:r>
                      <a:endParaRPr lang="id-ID" b="1" dirty="0"/>
                    </a:p>
                  </a:txBody>
                  <a:tcPr marL="85334" marR="85334"/>
                </a:tc>
                <a:tc>
                  <a:txBody>
                    <a:bodyPr/>
                    <a:lstStyle/>
                    <a:p>
                      <a:r>
                        <a:rPr lang="en-US" dirty="0" smtClean="0"/>
                        <a:t>The business capabilities that software will provide </a:t>
                      </a:r>
                      <a:endParaRPr lang="id-ID" dirty="0"/>
                    </a:p>
                  </a:txBody>
                  <a:tcPr marL="85334" marR="85334"/>
                </a:tc>
                <a:tc>
                  <a:txBody>
                    <a:bodyPr/>
                    <a:lstStyle/>
                    <a:p>
                      <a:r>
                        <a:rPr lang="en-US" sz="1800" dirty="0" smtClean="0"/>
                        <a:t>Provide </a:t>
                      </a:r>
                      <a:r>
                        <a:rPr lang="en-US" sz="1800" dirty="0" err="1" smtClean="0"/>
                        <a:t>onIine</a:t>
                      </a:r>
                      <a:r>
                        <a:rPr lang="en-US" sz="1800" dirty="0" smtClean="0"/>
                        <a:t> access to information</a:t>
                      </a:r>
                    </a:p>
                    <a:p>
                      <a:r>
                        <a:rPr lang="en-US" sz="1800" dirty="0" smtClean="0"/>
                        <a:t>Capture customer demographic information</a:t>
                      </a:r>
                    </a:p>
                    <a:p>
                      <a:r>
                        <a:rPr lang="en-US" sz="1800" dirty="0" smtClean="0"/>
                        <a:t>Include product search capabilities</a:t>
                      </a:r>
                    </a:p>
                    <a:p>
                      <a:r>
                        <a:rPr lang="en-US" sz="1800" dirty="0" smtClean="0"/>
                        <a:t>Produce management reports</a:t>
                      </a:r>
                    </a:p>
                    <a:p>
                      <a:r>
                        <a:rPr lang="en-US" sz="1800" dirty="0" smtClean="0"/>
                        <a:t>Include online user support</a:t>
                      </a:r>
                      <a:endParaRPr lang="id-ID" sz="1800" dirty="0"/>
                    </a:p>
                  </a:txBody>
                  <a:tcPr marL="85334" marR="85334"/>
                </a:tc>
              </a:tr>
              <a:tr h="1499951">
                <a:tc>
                  <a:txBody>
                    <a:bodyPr/>
                    <a:lstStyle/>
                    <a:p>
                      <a:r>
                        <a:rPr lang="en-US" b="1" dirty="0" smtClean="0"/>
                        <a:t>Business Value</a:t>
                      </a:r>
                      <a:endParaRPr lang="id-ID" b="1" dirty="0"/>
                    </a:p>
                  </a:txBody>
                  <a:tcPr marL="85334" marR="85334"/>
                </a:tc>
                <a:tc>
                  <a:txBody>
                    <a:bodyPr/>
                    <a:lstStyle/>
                    <a:p>
                      <a:r>
                        <a:rPr lang="en-US" dirty="0" smtClean="0"/>
                        <a:t>The benefits that the software will create for the organization</a:t>
                      </a:r>
                      <a:endParaRPr lang="id-ID" dirty="0"/>
                    </a:p>
                  </a:txBody>
                  <a:tcPr marL="85334" marR="853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3% increase in sales</a:t>
                      </a:r>
                    </a:p>
                    <a:p>
                      <a:r>
                        <a:rPr lang="en-US" sz="1800" dirty="0" smtClean="0"/>
                        <a:t>% increase in market share</a:t>
                      </a:r>
                    </a:p>
                    <a:p>
                      <a:r>
                        <a:rPr lang="en-US" sz="1800" dirty="0" smtClean="0"/>
                        <a:t>10% operational cost</a:t>
                      </a:r>
                      <a:r>
                        <a:rPr lang="en-US" sz="1800" baseline="0" dirty="0" smtClean="0"/>
                        <a:t> r</a:t>
                      </a:r>
                      <a:r>
                        <a:rPr lang="en-US" sz="1800" dirty="0" smtClean="0"/>
                        <a:t>eduction</a:t>
                      </a:r>
                    </a:p>
                    <a:p>
                      <a:r>
                        <a:rPr lang="en-US" sz="1800" dirty="0" smtClean="0"/>
                        <a:t>$200,000 cost savings from decreased supply costs</a:t>
                      </a:r>
                    </a:p>
                    <a:p>
                      <a:r>
                        <a:rPr lang="en-US" sz="1800" dirty="0" smtClean="0"/>
                        <a:t>$150,000 savings from removal of existing system</a:t>
                      </a:r>
                      <a:endParaRPr lang="id-ID" sz="1800" dirty="0"/>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89</a:t>
            </a:fld>
            <a:endParaRPr lang="en-US" dirty="0">
              <a:solidFill>
                <a:prstClr val="black">
                  <a:tint val="75000"/>
                </a:prstClr>
              </a:solidFill>
            </a:endParaRPr>
          </a:p>
        </p:txBody>
      </p:sp>
    </p:spTree>
    <p:extLst>
      <p:ext uri="{BB962C8B-B14F-4D97-AF65-F5344CB8AC3E}">
        <p14:creationId xmlns:p14="http://schemas.microsoft.com/office/powerpoint/2010/main" val="2388604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Size Berbanding Lurus dengan Kegagalan</a:t>
            </a:r>
            <a:endParaRPr lang="id-ID" dirty="0"/>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628650" y="1690689"/>
            <a:ext cx="8210550" cy="5077953"/>
          </a:xfrm>
          <a:prstGeom prst="rect">
            <a:avLst/>
          </a:prstGeom>
        </p:spPr>
      </p:pic>
    </p:spTree>
    <p:extLst>
      <p:ext uri="{BB962C8B-B14F-4D97-AF65-F5344CB8AC3E}">
        <p14:creationId xmlns:p14="http://schemas.microsoft.com/office/powerpoint/2010/main" val="2593090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90</a:t>
            </a:fld>
            <a:endParaRPr lang="en-US" dirty="0">
              <a:solidFill>
                <a:prstClr val="black">
                  <a:tint val="75000"/>
                </a:prstClr>
              </a:solidFill>
            </a:endParaRPr>
          </a:p>
        </p:txBody>
      </p:sp>
      <p:pic>
        <p:nvPicPr>
          <p:cNvPr id="5" name="Picture 4"/>
          <p:cNvPicPr>
            <a:picLocks noChangeAspect="1"/>
          </p:cNvPicPr>
          <p:nvPr/>
        </p:nvPicPr>
        <p:blipFill rotWithShape="1">
          <a:blip r:embed="rId2"/>
          <a:srcRect l="43333" t="22592" r="18334" b="18148"/>
          <a:stretch/>
        </p:blipFill>
        <p:spPr>
          <a:xfrm>
            <a:off x="628650" y="-22412"/>
            <a:ext cx="7886700" cy="6858000"/>
          </a:xfrm>
          <a:prstGeom prst="rect">
            <a:avLst/>
          </a:prstGeom>
        </p:spPr>
      </p:pic>
    </p:spTree>
    <p:extLst>
      <p:ext uri="{BB962C8B-B14F-4D97-AF65-F5344CB8AC3E}">
        <p14:creationId xmlns:p14="http://schemas.microsoft.com/office/powerpoint/2010/main" val="3561907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Request – Case Study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91</a:t>
            </a:fld>
            <a:endParaRPr lang="en-US" dirty="0">
              <a:solidFill>
                <a:prstClr val="black">
                  <a:tint val="75000"/>
                </a:prstClr>
              </a:solidFill>
            </a:endParaRPr>
          </a:p>
        </p:txBody>
      </p:sp>
      <p:pic>
        <p:nvPicPr>
          <p:cNvPr id="5" name="Content Placeholder 3" descr="atm-02.gif"/>
          <p:cNvPicPr>
            <a:picLocks noChangeAspect="1"/>
          </p:cNvPicPr>
          <p:nvPr/>
        </p:nvPicPr>
        <p:blipFill>
          <a:blip r:embed="rId2" cstate="print"/>
          <a:stretch>
            <a:fillRect/>
          </a:stretch>
        </p:blipFill>
        <p:spPr>
          <a:xfrm>
            <a:off x="228600" y="2617583"/>
            <a:ext cx="4704672" cy="3652445"/>
          </a:xfrm>
          <a:prstGeom prst="rect">
            <a:avLst/>
          </a:prstGeom>
        </p:spPr>
      </p:pic>
      <p:grpSp>
        <p:nvGrpSpPr>
          <p:cNvPr id="11" name="Group 10"/>
          <p:cNvGrpSpPr/>
          <p:nvPr/>
        </p:nvGrpSpPr>
        <p:grpSpPr>
          <a:xfrm>
            <a:off x="4495800" y="1167206"/>
            <a:ext cx="4495800" cy="3023794"/>
            <a:chOff x="609600" y="533400"/>
            <a:chExt cx="8001000" cy="5562600"/>
          </a:xfrm>
        </p:grpSpPr>
        <p:sp>
          <p:nvSpPr>
            <p:cNvPr id="6" name="Rectangle 5"/>
            <p:cNvSpPr/>
            <p:nvPr/>
          </p:nvSpPr>
          <p:spPr>
            <a:xfrm>
              <a:off x="609600" y="533400"/>
              <a:ext cx="8001000" cy="556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kumimoji="0" lang="en-US" sz="1800">
                <a:solidFill>
                  <a:prstClr val="white"/>
                </a:solidFill>
                <a:effectLst/>
              </a:endParaRPr>
            </a:p>
          </p:txBody>
        </p:sp>
        <p:sp>
          <p:nvSpPr>
            <p:cNvPr id="7" name="Rectangle 6"/>
            <p:cNvSpPr/>
            <p:nvPr/>
          </p:nvSpPr>
          <p:spPr>
            <a:xfrm>
              <a:off x="1066800" y="838200"/>
              <a:ext cx="7162800" cy="2667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14350" indent="-514350" algn="l" fontAlgn="auto">
                <a:spcBef>
                  <a:spcPts val="0"/>
                </a:spcBef>
                <a:spcAft>
                  <a:spcPts val="0"/>
                </a:spcAft>
              </a:pPr>
              <a:endParaRPr kumimoji="0" lang="en-US" sz="2400" dirty="0" smtClean="0">
                <a:solidFill>
                  <a:prstClr val="black"/>
                </a:solidFill>
                <a:effectLst/>
              </a:endParaRPr>
            </a:p>
            <a:p>
              <a:pPr marL="514350" indent="-514350" algn="l" fontAlgn="auto">
                <a:spcBef>
                  <a:spcPts val="0"/>
                </a:spcBef>
                <a:spcAft>
                  <a:spcPts val="0"/>
                </a:spcAft>
              </a:pPr>
              <a:r>
                <a:rPr kumimoji="0" lang="en-US" sz="1400" dirty="0" smtClean="0">
                  <a:solidFill>
                    <a:srgbClr val="C00000"/>
                  </a:solidFill>
                  <a:effectLst/>
                </a:rPr>
                <a:t>Menu </a:t>
              </a:r>
              <a:r>
                <a:rPr kumimoji="0" lang="en-US" sz="1400" dirty="0" err="1" smtClean="0">
                  <a:solidFill>
                    <a:srgbClr val="C00000"/>
                  </a:solidFill>
                  <a:effectLst/>
                </a:rPr>
                <a:t>Utama</a:t>
              </a:r>
              <a:endParaRPr kumimoji="0" lang="en-US" sz="1400" dirty="0" smtClean="0">
                <a:solidFill>
                  <a:srgbClr val="C00000"/>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Melihat</a:t>
              </a:r>
              <a:r>
                <a:rPr kumimoji="0" lang="en-US" sz="1400" dirty="0" smtClean="0">
                  <a:solidFill>
                    <a:prstClr val="black"/>
                  </a:solidFill>
                  <a:effectLst/>
                </a:rPr>
                <a:t> </a:t>
              </a:r>
              <a:r>
                <a:rPr kumimoji="0" lang="en-US" sz="1400" dirty="0" err="1" smtClean="0">
                  <a:solidFill>
                    <a:prstClr val="black"/>
                  </a:solidFill>
                  <a:effectLst/>
                </a:rPr>
                <a:t>Saldo</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Mentransfer</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Mengambil</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smtClean="0">
                  <a:solidFill>
                    <a:prstClr val="black"/>
                  </a:solidFill>
                  <a:effectLst/>
                </a:rPr>
                <a:t>Logout</a:t>
              </a:r>
            </a:p>
            <a:p>
              <a:pPr marL="514350" indent="-514350" algn="l" fontAlgn="auto">
                <a:spcBef>
                  <a:spcPts val="0"/>
                </a:spcBef>
                <a:spcAft>
                  <a:spcPts val="0"/>
                </a:spcAft>
                <a:buFontTx/>
                <a:buAutoNum type="arabicPeriod"/>
              </a:pPr>
              <a:endParaRPr kumimoji="0" lang="en-US" sz="2400" dirty="0">
                <a:solidFill>
                  <a:prstClr val="black"/>
                </a:solidFill>
                <a:effectLst/>
              </a:endParaRPr>
            </a:p>
          </p:txBody>
        </p:sp>
        <p:sp>
          <p:nvSpPr>
            <p:cNvPr id="8" name="Rectangle 7"/>
            <p:cNvSpPr/>
            <p:nvPr/>
          </p:nvSpPr>
          <p:spPr>
            <a:xfrm>
              <a:off x="1066800" y="3962400"/>
              <a:ext cx="23622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Uang</a:t>
              </a:r>
              <a:endParaRPr kumimoji="0" lang="en-US" sz="1100" dirty="0">
                <a:solidFill>
                  <a:prstClr val="white"/>
                </a:solidFill>
                <a:effectLst/>
              </a:endParaRPr>
            </a:p>
          </p:txBody>
        </p:sp>
        <p:sp>
          <p:nvSpPr>
            <p:cNvPr id="9" name="Rectangle 8"/>
            <p:cNvSpPr/>
            <p:nvPr/>
          </p:nvSpPr>
          <p:spPr>
            <a:xfrm>
              <a:off x="6400800" y="39624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Kartu</a:t>
              </a:r>
              <a:endParaRPr kumimoji="0" lang="en-US" sz="1100" dirty="0">
                <a:solidFill>
                  <a:prstClr val="white"/>
                </a:solidFill>
                <a:effectLst/>
              </a:endParaRPr>
            </a:p>
          </p:txBody>
        </p:sp>
        <p:sp>
          <p:nvSpPr>
            <p:cNvPr id="10" name="Rectangle 9"/>
            <p:cNvSpPr/>
            <p:nvPr/>
          </p:nvSpPr>
          <p:spPr>
            <a:xfrm>
              <a:off x="6400800" y="45720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Kuitansi</a:t>
              </a:r>
              <a:endParaRPr kumimoji="0" lang="en-US" sz="1100" dirty="0">
                <a:solidFill>
                  <a:prstClr val="white"/>
                </a:solidFill>
                <a:effectLst/>
              </a:endParaRPr>
            </a:p>
          </p:txBody>
        </p:sp>
      </p:grpSp>
    </p:spTree>
    <p:extLst>
      <p:ext uri="{BB962C8B-B14F-4D97-AF65-F5344CB8AC3E}">
        <p14:creationId xmlns:p14="http://schemas.microsoft.com/office/powerpoint/2010/main" val="3358992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Content Placeholder 3"/>
          <p:cNvGraphicFramePr>
            <a:graphicFrameLocks noGrp="1"/>
          </p:cNvGraphicFramePr>
          <p:nvPr>
            <p:ph idx="1"/>
            <p:extLst/>
          </p:nvPr>
        </p:nvGraphicFramePr>
        <p:xfrm>
          <a:off x="0" y="0"/>
          <a:ext cx="9144000" cy="6797040"/>
        </p:xfrm>
        <a:graphic>
          <a:graphicData uri="http://schemas.openxmlformats.org/drawingml/2006/table">
            <a:tbl>
              <a:tblPr firstRow="1">
                <a:tableStyleId>{5DA37D80-6434-44D0-A028-1B22A696006F}</a:tableStyleId>
              </a:tblPr>
              <a:tblGrid>
                <a:gridCol w="2057400"/>
                <a:gridCol w="7086600"/>
              </a:tblGrid>
              <a:tr h="183886">
                <a:tc gridSpan="2">
                  <a:txBody>
                    <a:bodyPr/>
                    <a:lstStyle/>
                    <a:p>
                      <a:pPr algn="ctr" fontAlgn="t"/>
                      <a:r>
                        <a:rPr lang="en-US" sz="2400" b="1" u="none" strike="noStrike" baseline="0" dirty="0" smtClean="0"/>
                        <a:t>System Request – </a:t>
                      </a:r>
                      <a:r>
                        <a:rPr lang="en-US" sz="2400" dirty="0" smtClean="0"/>
                        <a:t>Online</a:t>
                      </a:r>
                      <a:r>
                        <a:rPr lang="en-US" sz="2400" baseline="0" dirty="0" smtClean="0"/>
                        <a:t> ATM </a:t>
                      </a:r>
                      <a:r>
                        <a:rPr lang="en-US" sz="2400" dirty="0" smtClean="0"/>
                        <a:t>System</a:t>
                      </a:r>
                      <a:r>
                        <a:rPr lang="en-US" sz="2400" baseline="0" dirty="0" smtClean="0"/>
                        <a:t> </a:t>
                      </a:r>
                      <a:endParaRPr lang="en-US" sz="2400" b="1" u="none" strike="noStrike" baseline="0" dirty="0" smtClean="0"/>
                    </a:p>
                  </a:txBody>
                  <a:tcPr marL="4279" marR="4279" marT="4279" marB="0"/>
                </a:tc>
                <a:tc hMerge="1">
                  <a:txBody>
                    <a:bodyPr/>
                    <a:lstStyle/>
                    <a:p>
                      <a:endParaRPr lang="en-US"/>
                    </a:p>
                  </a:txBody>
                  <a:tcPr/>
                </a:tc>
              </a:tr>
              <a:tr h="227277">
                <a:tc>
                  <a:txBody>
                    <a:bodyPr/>
                    <a:lstStyle/>
                    <a:p>
                      <a:pPr algn="l" fontAlgn="t"/>
                      <a:r>
                        <a:rPr lang="en-US" sz="2000" b="1" u="none" strike="noStrike" dirty="0" smtClean="0"/>
                        <a:t> Project </a:t>
                      </a:r>
                      <a:r>
                        <a:rPr lang="en-US" sz="2000" b="1" u="none" strike="noStrike" dirty="0"/>
                        <a:t>S</a:t>
                      </a:r>
                      <a:r>
                        <a:rPr lang="en-US" sz="2000" b="1" u="none" strike="noStrike" dirty="0" smtClean="0"/>
                        <a:t>ponsor</a:t>
                      </a:r>
                      <a:r>
                        <a:rPr lang="en-US" sz="2000" b="1" u="none" strike="noStrike" dirty="0"/>
                        <a:t>:</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Margaret </a:t>
                      </a:r>
                      <a:r>
                        <a:rPr lang="en-US" sz="2000" u="none" strike="noStrike" dirty="0"/>
                        <a:t>Mooney, Vice President of Marketing</a:t>
                      </a:r>
                      <a:endParaRPr lang="en-US" sz="1800" b="0" i="0" u="none" strike="noStrike" dirty="0">
                        <a:solidFill>
                          <a:srgbClr val="000000"/>
                        </a:solidFill>
                        <a:latin typeface="Calibri"/>
                      </a:endParaRPr>
                    </a:p>
                  </a:txBody>
                  <a:tcPr marL="4279" marR="4279" marT="4279" marB="0"/>
                </a:tc>
              </a:tr>
              <a:tr h="454554">
                <a:tc>
                  <a:txBody>
                    <a:bodyPr/>
                    <a:lstStyle/>
                    <a:p>
                      <a:pPr algn="l" fontAlgn="t"/>
                      <a:r>
                        <a:rPr lang="en-US" sz="2000" b="1" u="none" strike="noStrike" dirty="0" smtClean="0"/>
                        <a:t> Business </a:t>
                      </a:r>
                      <a:r>
                        <a:rPr lang="en-US" sz="2000" b="1" u="none" strike="noStrike" dirty="0"/>
                        <a:t>Need:</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Project</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dibuat</a:t>
                      </a:r>
                      <a:r>
                        <a:rPr lang="en-US" sz="2000" u="none" strike="noStrike" baseline="0" dirty="0" smtClean="0"/>
                        <a:t> </a:t>
                      </a:r>
                      <a:r>
                        <a:rPr lang="en-US" sz="2000" u="none" strike="noStrike" baseline="0" dirty="0" err="1" smtClean="0"/>
                        <a:t>dengan</a:t>
                      </a:r>
                      <a:r>
                        <a:rPr lang="en-US" sz="2000" u="none" strike="noStrike" baseline="0" dirty="0" smtClean="0"/>
                        <a:t> </a:t>
                      </a:r>
                      <a:r>
                        <a:rPr lang="en-US" sz="2000" u="none" strike="noStrike" baseline="0" dirty="0" err="1" smtClean="0"/>
                        <a:t>tujuan</a:t>
                      </a:r>
                      <a:r>
                        <a:rPr lang="en-US" sz="2000" u="none" strike="noStrike" baseline="0" dirty="0" smtClean="0"/>
                        <a:t> </a:t>
                      </a:r>
                      <a:r>
                        <a:rPr lang="en-US" sz="2000" u="none" strike="noStrike" baseline="0" dirty="0" err="1" smtClean="0"/>
                        <a:t>untuk</a:t>
                      </a:r>
                      <a:r>
                        <a:rPr lang="en-US" sz="2000" u="none" strike="noStrike" baseline="0" dirty="0" smtClean="0"/>
                        <a:t> </a:t>
                      </a:r>
                      <a:r>
                        <a:rPr lang="en-US" sz="2000" u="none" strike="noStrike" baseline="0" dirty="0" err="1" smtClean="0">
                          <a:solidFill>
                            <a:srgbClr val="FF0000"/>
                          </a:solidFill>
                        </a:rPr>
                        <a:t>mendapatkan</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err="1" smtClean="0">
                          <a:solidFill>
                            <a:srgbClr val="FF0000"/>
                          </a:solidFill>
                        </a:rPr>
                        <a:t>baru</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menggunakan</a:t>
                      </a:r>
                      <a:r>
                        <a:rPr lang="en-US" sz="2000" u="none" strike="noStrike" baseline="0" dirty="0" smtClean="0"/>
                        <a:t> Internet dam </a:t>
                      </a:r>
                      <a:r>
                        <a:rPr lang="en-US" sz="2000" u="none" strike="noStrike" baseline="0" dirty="0" err="1" smtClean="0"/>
                        <a:t>memberikan</a:t>
                      </a:r>
                      <a:r>
                        <a:rPr lang="en-US" sz="2000" u="none" strike="noStrike" baseline="0" dirty="0" smtClean="0"/>
                        <a:t> </a:t>
                      </a:r>
                      <a:r>
                        <a:rPr lang="en-US" sz="2000" u="none" strike="noStrike" baseline="0" dirty="0" err="1" smtClean="0">
                          <a:solidFill>
                            <a:srgbClr val="FF0000"/>
                          </a:solidFill>
                        </a:rPr>
                        <a:t>layanan</a:t>
                      </a:r>
                      <a:r>
                        <a:rPr lang="en-US" sz="2000" u="none" strike="noStrike" baseline="0" dirty="0" smtClean="0">
                          <a:solidFill>
                            <a:srgbClr val="FF0000"/>
                          </a:solidFill>
                        </a:rPr>
                        <a:t> yang </a:t>
                      </a:r>
                      <a:r>
                        <a:rPr lang="en-US" sz="2000" u="none" strike="noStrike" baseline="0" dirty="0" err="1" smtClean="0">
                          <a:solidFill>
                            <a:srgbClr val="FF0000"/>
                          </a:solidFill>
                        </a:rPr>
                        <a:t>lebih</a:t>
                      </a:r>
                      <a:r>
                        <a:rPr lang="en-US" sz="2000" u="none" strike="noStrike" baseline="0" dirty="0" smtClean="0">
                          <a:solidFill>
                            <a:srgbClr val="FF0000"/>
                          </a:solidFill>
                        </a:rPr>
                        <a:t> </a:t>
                      </a:r>
                      <a:r>
                        <a:rPr lang="en-US" sz="2000" u="none" strike="noStrike" baseline="0" dirty="0" err="1" smtClean="0">
                          <a:solidFill>
                            <a:srgbClr val="FF0000"/>
                          </a:solidFill>
                        </a:rPr>
                        <a:t>baik</a:t>
                      </a:r>
                      <a:r>
                        <a:rPr lang="en-US" sz="2000" u="none" strike="noStrike" baseline="0" dirty="0" smtClean="0">
                          <a:solidFill>
                            <a:srgbClr val="FF0000"/>
                          </a:solidFill>
                        </a:rPr>
                        <a:t> </a:t>
                      </a:r>
                      <a:r>
                        <a:rPr lang="en-US" sz="2000" u="none" strike="noStrike" baseline="0" dirty="0" err="1" smtClean="0">
                          <a:solidFill>
                            <a:srgbClr val="FF0000"/>
                          </a:solidFill>
                        </a:rPr>
                        <a:t>ke</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ada</a:t>
                      </a:r>
                      <a:r>
                        <a:rPr lang="en-US" sz="2000" u="none" strike="noStrike" baseline="0" dirty="0" smtClean="0"/>
                        <a:t> </a:t>
                      </a:r>
                      <a:r>
                        <a:rPr lang="en-US" sz="2000" u="none" strike="noStrike" baseline="0" dirty="0" err="1" smtClean="0"/>
                        <a:t>melalui</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berbasis</a:t>
                      </a:r>
                      <a:r>
                        <a:rPr lang="en-US" sz="2000" u="none" strike="noStrike" baseline="0" dirty="0" smtClean="0"/>
                        <a:t> Internet</a:t>
                      </a:r>
                      <a:endParaRPr lang="en-US" sz="2000" u="none" strike="noStrike" dirty="0" smtClean="0"/>
                    </a:p>
                  </a:txBody>
                  <a:tcPr marL="4279" marR="4279" marT="4279" marB="0"/>
                </a:tc>
              </a:tr>
              <a:tr h="183886">
                <a:tc gridSpan="2">
                  <a:txBody>
                    <a:bodyPr/>
                    <a:lstStyle/>
                    <a:p>
                      <a:pPr algn="l" fontAlgn="t"/>
                      <a:r>
                        <a:rPr lang="en-US" sz="1800" b="1" u="none" strike="noStrike" dirty="0" smtClean="0"/>
                        <a:t> Business </a:t>
                      </a:r>
                      <a:r>
                        <a:rPr lang="en-US" sz="1800" b="1" u="none" strike="noStrike" dirty="0"/>
                        <a:t>Requirements:</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1610851">
                <a:tc gridSpan="2">
                  <a:txBody>
                    <a:bodyPr/>
                    <a:lstStyle/>
                    <a:p>
                      <a:pPr lvl="1" algn="l" fontAlgn="t"/>
                      <a:r>
                        <a:rPr lang="en-US" sz="2000" u="none" strike="noStrike" dirty="0" err="1" smtClean="0"/>
                        <a:t>Dengan</a:t>
                      </a:r>
                      <a:r>
                        <a:rPr lang="en-US" sz="2000" u="none" strike="noStrike" dirty="0" smtClean="0"/>
                        <a:t> </a:t>
                      </a:r>
                      <a:r>
                        <a:rPr lang="en-US" sz="2000" u="none" strike="noStrike" dirty="0" err="1" smtClean="0"/>
                        <a:t>menggunakan</a:t>
                      </a:r>
                      <a:r>
                        <a:rPr lang="en-US" sz="2000" u="none" strike="noStrike" dirty="0" smtClean="0"/>
                        <a:t> Online ATM System,</a:t>
                      </a:r>
                      <a:r>
                        <a:rPr lang="en-US" sz="2000" u="none" strike="noStrike" baseline="0" dirty="0" smtClean="0"/>
                        <a:t> </a:t>
                      </a:r>
                      <a:r>
                        <a:rPr lang="en-US" sz="2000" u="none" strike="noStrike" baseline="0" dirty="0" err="1" smtClean="0"/>
                        <a:t>pelanggan</a:t>
                      </a:r>
                      <a:r>
                        <a:rPr lang="en-US" sz="2000" u="none" strike="noStrike" baseline="0" dirty="0" smtClean="0"/>
                        <a:t> </a:t>
                      </a:r>
                      <a:r>
                        <a:rPr lang="en-US" sz="2000" u="none" strike="noStrike" baseline="0" dirty="0" err="1" smtClean="0"/>
                        <a:t>dapat</a:t>
                      </a:r>
                      <a:r>
                        <a:rPr lang="en-US" sz="2000" u="none" strike="noStrike" baseline="0" dirty="0" smtClean="0"/>
                        <a:t> </a:t>
                      </a:r>
                      <a:r>
                        <a:rPr lang="en-US" sz="2000" u="none" strike="noStrike" baseline="0" dirty="0" err="1" smtClean="0"/>
                        <a:t>melakukan</a:t>
                      </a:r>
                      <a:r>
                        <a:rPr lang="en-US" sz="2000" u="none" strike="noStrike" baseline="0" dirty="0" smtClean="0"/>
                        <a:t> </a:t>
                      </a:r>
                      <a:r>
                        <a:rPr lang="en-US" sz="2000" u="none" strike="noStrike" baseline="0" dirty="0" err="1" smtClean="0"/>
                        <a:t>seluruh</a:t>
                      </a:r>
                      <a:r>
                        <a:rPr lang="en-US" sz="2000" u="none" strike="noStrike" baseline="0" dirty="0" smtClean="0"/>
                        <a:t> </a:t>
                      </a:r>
                      <a:r>
                        <a:rPr lang="en-US" sz="2000" u="none" strike="noStrike" baseline="0" dirty="0" err="1" smtClean="0"/>
                        <a:t>transaksi</a:t>
                      </a:r>
                      <a:r>
                        <a:rPr lang="en-US" sz="2000" u="none" strike="noStrike" baseline="0" dirty="0" smtClean="0"/>
                        <a:t> </a:t>
                      </a:r>
                      <a:r>
                        <a:rPr lang="en-US" sz="2000" u="none" strike="noStrike" baseline="0" dirty="0" err="1" smtClean="0"/>
                        <a:t>perbankan</a:t>
                      </a:r>
                      <a:r>
                        <a:rPr lang="en-US" sz="2000" u="none" strike="noStrike" baseline="0" dirty="0" smtClean="0"/>
                        <a:t>. </a:t>
                      </a:r>
                      <a:r>
                        <a:rPr lang="en-US" sz="2000" u="none" strike="noStrike" dirty="0" err="1" smtClean="0"/>
                        <a:t>Fitur</a:t>
                      </a:r>
                      <a:r>
                        <a:rPr lang="en-US" sz="2000" u="none" strike="noStrike" baseline="0" dirty="0" smtClean="0"/>
                        <a:t> </a:t>
                      </a:r>
                      <a:r>
                        <a:rPr lang="en-US" sz="2000" u="none" strike="noStrike" baseline="0" dirty="0" err="1" smtClean="0"/>
                        <a:t>utama</a:t>
                      </a:r>
                      <a:r>
                        <a:rPr lang="en-US" sz="2000" u="none" strike="noStrike" baseline="0" dirty="0" smtClean="0"/>
                        <a:t> yang </a:t>
                      </a:r>
                      <a:r>
                        <a:rPr lang="en-US" sz="2000" u="none" strike="noStrike" baseline="0" dirty="0" err="1" smtClean="0"/>
                        <a:t>ada</a:t>
                      </a:r>
                      <a:r>
                        <a:rPr lang="en-US" sz="2000" u="none" strike="noStrike" baseline="0" dirty="0" smtClean="0"/>
                        <a:t> </a:t>
                      </a:r>
                      <a:r>
                        <a:rPr lang="en-US" sz="2000" u="none" strike="noStrike" baseline="0" dirty="0" err="1" smtClean="0"/>
                        <a:t>pada</a:t>
                      </a:r>
                      <a:r>
                        <a:rPr lang="en-US" sz="2000" u="none" strike="noStrike" baseline="0" dirty="0" smtClean="0"/>
                        <a:t> </a:t>
                      </a:r>
                      <a:r>
                        <a:rPr lang="en-US" sz="2000" u="none" strike="noStrike" baseline="0" dirty="0" err="1" smtClean="0"/>
                        <a:t>sistem</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adalah</a:t>
                      </a:r>
                      <a:r>
                        <a:rPr lang="en-US" sz="2000" u="none" strike="noStrike" baseline="0" dirty="0" smtClean="0"/>
                        <a:t>:</a:t>
                      </a:r>
                      <a:endParaRPr lang="en-US" sz="2000" u="none" strike="noStrike" dirty="0"/>
                    </a:p>
                    <a:p>
                      <a:pPr marL="685800" lvl="1" indent="-228600" algn="l" fontAlgn="t">
                        <a:buFont typeface="+mj-lt"/>
                        <a:buAutoNum type="arabicPeriod"/>
                      </a:pPr>
                      <a:r>
                        <a:rPr lang="en-US" sz="2000" u="none" strike="noStrike" dirty="0" err="1" smtClean="0"/>
                        <a:t>Pengecekan</a:t>
                      </a:r>
                      <a:r>
                        <a:rPr lang="en-US" sz="2000" u="none" strike="noStrike" dirty="0" smtClean="0"/>
                        <a:t> </a:t>
                      </a:r>
                      <a:r>
                        <a:rPr lang="en-US" sz="2000" u="none" strike="noStrike" dirty="0" err="1" smtClean="0"/>
                        <a:t>Saldo</a:t>
                      </a:r>
                      <a:endParaRPr lang="en-US" sz="2000" u="none" strike="noStrike" baseline="0" dirty="0" smtClean="0"/>
                    </a:p>
                    <a:p>
                      <a:pPr marL="685800" lvl="1" indent="-228600" algn="l" fontAlgn="t">
                        <a:buFont typeface="+mj-lt"/>
                        <a:buAutoNum type="arabicPeriod"/>
                      </a:pPr>
                      <a:r>
                        <a:rPr lang="en-US" sz="2000" u="none" strike="noStrike" dirty="0" err="1" smtClean="0"/>
                        <a:t>Pengiriman</a:t>
                      </a:r>
                      <a:r>
                        <a:rPr lang="en-US" sz="2000" u="none" strike="noStrike" dirty="0" smtClean="0"/>
                        <a:t> </a:t>
                      </a:r>
                      <a:r>
                        <a:rPr lang="en-US" sz="2000" u="none" strike="noStrike" dirty="0" err="1" smtClean="0"/>
                        <a:t>Uang</a:t>
                      </a:r>
                      <a:endParaRPr lang="en-US" sz="2000" u="none" strike="noStrike" dirty="0" smtClean="0"/>
                    </a:p>
                    <a:p>
                      <a:pPr marL="685800" lvl="1" indent="-228600" algn="l" fontAlgn="t">
                        <a:buFont typeface="+mj-lt"/>
                        <a:buAutoNum type="arabicPeriod"/>
                      </a:pPr>
                      <a:r>
                        <a:rPr lang="en-US" sz="2000" u="none" strike="noStrike" baseline="0" dirty="0" err="1" smtClean="0"/>
                        <a:t>Transaksi</a:t>
                      </a:r>
                      <a:r>
                        <a:rPr lang="en-US" sz="2000" u="none" strike="noStrike" baseline="0" dirty="0" smtClean="0"/>
                        <a:t> </a:t>
                      </a:r>
                      <a:r>
                        <a:rPr lang="en-US" sz="2000" u="none" strike="noStrike" baseline="0" dirty="0" err="1" smtClean="0"/>
                        <a:t>Pembayaran</a:t>
                      </a:r>
                      <a:r>
                        <a:rPr lang="en-US" sz="2000" u="none" strike="noStrike" baseline="0" dirty="0" smtClean="0"/>
                        <a:t> </a:t>
                      </a:r>
                      <a:r>
                        <a:rPr lang="en-US" sz="2000" u="none" strike="noStrike" baseline="0" dirty="0" err="1" smtClean="0"/>
                        <a:t>Tagihan</a:t>
                      </a:r>
                      <a:endParaRPr lang="en-US" sz="2000" u="none" strike="noStrike" baseline="0" dirty="0" smtClean="0"/>
                    </a:p>
                    <a:p>
                      <a:pPr marL="457200" lvl="1" indent="0" algn="l" fontAlgn="t">
                        <a:buFont typeface="+mj-lt"/>
                        <a:buNone/>
                      </a:pPr>
                      <a:endParaRPr lang="en-US" sz="2000" u="none" strike="noStrike" baseline="0" dirty="0" smtClean="0"/>
                    </a:p>
                  </a:txBody>
                  <a:tcPr marL="4279" marR="4279" marT="4279" marB="0"/>
                </a:tc>
                <a:tc hMerge="1">
                  <a:txBody>
                    <a:bodyPr/>
                    <a:lstStyle/>
                    <a:p>
                      <a:endParaRPr lang="en-US"/>
                    </a:p>
                  </a:txBody>
                  <a:tcPr/>
                </a:tc>
              </a:tr>
              <a:tr h="183886">
                <a:tc gridSpan="2">
                  <a:txBody>
                    <a:bodyPr/>
                    <a:lstStyle/>
                    <a:p>
                      <a:pPr algn="l" fontAlgn="t"/>
                      <a:r>
                        <a:rPr lang="en-US" sz="1800" b="1" u="none" strike="noStrike" dirty="0" smtClean="0"/>
                        <a:t> Business </a:t>
                      </a:r>
                      <a:r>
                        <a:rPr lang="en-US" sz="1800" b="1" u="none" strike="noStrike" dirty="0"/>
                        <a:t>Value:</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2808966">
                <a:tc gridSpan="2">
                  <a:txBody>
                    <a:bodyPr/>
                    <a:lstStyle/>
                    <a:p>
                      <a:pPr lvl="1" algn="l" fontAlgn="t"/>
                      <a:r>
                        <a:rPr lang="en-US" sz="2000" u="none" strike="noStrike" dirty="0" err="1" smtClean="0"/>
                        <a:t>Keuntungan</a:t>
                      </a:r>
                      <a:r>
                        <a:rPr lang="en-US" sz="2000" u="none" strike="noStrike" dirty="0" smtClean="0"/>
                        <a:t> Intangible:</a:t>
                      </a:r>
                    </a:p>
                    <a:p>
                      <a:pPr marL="457200" lvl="1" indent="0" algn="l" fontAlgn="t">
                        <a:buFontTx/>
                        <a:buNone/>
                      </a:pPr>
                      <a:r>
                        <a:rPr lang="en-US" sz="2000" u="none" strike="noStrike" baseline="0" dirty="0" smtClean="0"/>
                        <a:t>- </a:t>
                      </a:r>
                      <a:r>
                        <a:rPr lang="en-US" sz="2000" u="none" strike="noStrike" baseline="0" dirty="0" err="1" smtClean="0"/>
                        <a:t>Meningkatkan</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ke</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r>
                        <a:rPr lang="en-US" sz="2000" u="none" strike="noStrike" baseline="0" dirty="0" smtClean="0"/>
                        <a:t>- </a:t>
                      </a:r>
                      <a:r>
                        <a:rPr lang="en-US" sz="2000" u="none" strike="noStrike" baseline="0" dirty="0" err="1" smtClean="0"/>
                        <a:t>Mengurangi</a:t>
                      </a:r>
                      <a:r>
                        <a:rPr lang="en-US" sz="2000" u="none" strike="noStrike" baseline="0" dirty="0" smtClean="0"/>
                        <a:t> </a:t>
                      </a:r>
                      <a:r>
                        <a:rPr lang="en-US" sz="2000" u="none" strike="noStrike" baseline="0" dirty="0" err="1" smtClean="0"/>
                        <a:t>komplen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endParaRPr lang="en-US" sz="2000" u="none" strike="noStrike" dirty="0" smtClean="0"/>
                    </a:p>
                    <a:p>
                      <a:pPr marL="457200" lvl="1" indent="0" algn="l" fontAlgn="t">
                        <a:buFontTx/>
                        <a:buNone/>
                      </a:pPr>
                      <a:r>
                        <a:rPr lang="en-US" sz="2000" u="none" strike="noStrike" dirty="0" err="1" smtClean="0"/>
                        <a:t>Keuntungan</a:t>
                      </a:r>
                      <a:r>
                        <a:rPr lang="en-US" sz="2000" u="none" strike="noStrike" dirty="0" smtClean="0"/>
                        <a:t> Tangible:</a:t>
                      </a:r>
                    </a:p>
                    <a:p>
                      <a:pPr marL="457200" lvl="1" indent="0" algn="l" fontAlgn="t">
                        <a:buFontTx/>
                        <a:buNone/>
                      </a:pPr>
                      <a:r>
                        <a:rPr lang="en-US" sz="2000" u="none" strike="noStrike" dirty="0" smtClean="0"/>
                        <a:t>-</a:t>
                      </a:r>
                      <a:r>
                        <a:rPr lang="en-US" sz="2000" u="none" strike="noStrike" baseline="0" dirty="0" smtClean="0"/>
                        <a:t> </a:t>
                      </a:r>
                      <a:r>
                        <a:rPr lang="en-US" sz="2000" u="none" strike="noStrike" dirty="0" smtClean="0"/>
                        <a:t>$</a:t>
                      </a:r>
                      <a:r>
                        <a:rPr lang="en-US" sz="2000" u="none" strike="noStrike" dirty="0"/>
                        <a:t>750,000 </a:t>
                      </a:r>
                      <a:r>
                        <a:rPr lang="en-US" sz="2000" u="none" strike="noStrike" dirty="0" err="1" smtClean="0"/>
                        <a:t>transaksi</a:t>
                      </a:r>
                      <a:r>
                        <a:rPr lang="en-US" sz="2000" u="none" strike="noStrike" dirty="0" smtClean="0"/>
                        <a:t> </a:t>
                      </a:r>
                      <a:r>
                        <a:rPr lang="en-US" sz="2000" u="none" strike="noStrike" dirty="0" err="1" smtClean="0"/>
                        <a:t>keuangan</a:t>
                      </a:r>
                      <a:r>
                        <a:rPr lang="en-US" sz="2000" u="none" strike="noStrike" dirty="0" smtClean="0"/>
                        <a:t> </a:t>
                      </a:r>
                      <a:r>
                        <a:rPr lang="en-US" sz="2000" u="none" strike="noStrike" dirty="0" err="1" smtClean="0"/>
                        <a:t>dari</a:t>
                      </a:r>
                      <a:r>
                        <a:rPr lang="en-US" sz="2000" u="none" strike="noStrike" dirty="0" smtClean="0"/>
                        <a:t> </a:t>
                      </a:r>
                      <a:r>
                        <a:rPr lang="en-US" sz="2000" u="none" strike="noStrike" dirty="0" err="1" smtClean="0"/>
                        <a:t>pelangan</a:t>
                      </a:r>
                      <a:r>
                        <a:rPr lang="en-US" sz="2000" u="none" strike="noStrike" dirty="0" smtClean="0"/>
                        <a:t> </a:t>
                      </a:r>
                      <a:r>
                        <a:rPr lang="en-US" sz="2000" u="none" strike="noStrike" dirty="0" err="1" smtClean="0"/>
                        <a:t>baru</a:t>
                      </a:r>
                      <a:endParaRPr lang="en-US" sz="2000" u="none" strike="noStrike" dirty="0"/>
                    </a:p>
                    <a:p>
                      <a:pPr marL="457200" lvl="1" indent="0" algn="l" fontAlgn="t">
                        <a:buFont typeface="+mj-lt"/>
                        <a:buNone/>
                      </a:pPr>
                      <a:r>
                        <a:rPr lang="en-US" sz="2000" u="none" strike="noStrike" dirty="0" smtClean="0"/>
                        <a:t>- $</a:t>
                      </a:r>
                      <a:r>
                        <a:rPr lang="en-US" sz="2000" u="none" strike="noStrike" dirty="0"/>
                        <a:t>1,875,000 </a:t>
                      </a:r>
                      <a:r>
                        <a:rPr lang="en-US" sz="2000" u="none" strike="noStrike" dirty="0" err="1" smtClean="0"/>
                        <a:t>transaksi</a:t>
                      </a:r>
                      <a:r>
                        <a:rPr lang="en-US" sz="2000" u="none" strike="noStrike" baseline="0" dirty="0" smtClean="0"/>
                        <a:t> </a:t>
                      </a:r>
                      <a:r>
                        <a:rPr lang="en-US" sz="2000" u="none" strike="noStrike" baseline="0" dirty="0" err="1" smtClean="0"/>
                        <a:t>keuangan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r>
                        <a:rPr lang="en-US" sz="2000" u="none" strike="noStrike" baseline="0" dirty="0" smtClean="0"/>
                        <a:t> lama</a:t>
                      </a:r>
                      <a:endParaRPr lang="en-US" sz="2000" u="none" strike="noStrike" dirty="0"/>
                    </a:p>
                    <a:p>
                      <a:pPr marL="457200" lvl="1" indent="0" algn="l" fontAlgn="t">
                        <a:buFont typeface="+mj-lt"/>
                        <a:buNone/>
                      </a:pPr>
                      <a:r>
                        <a:rPr lang="en-US" sz="2000" u="none" strike="noStrike" dirty="0" smtClean="0"/>
                        <a:t>- $</a:t>
                      </a:r>
                      <a:r>
                        <a:rPr lang="en-US" sz="2000" u="none" strike="noStrike" dirty="0"/>
                        <a:t>50,000 </a:t>
                      </a:r>
                      <a:r>
                        <a:rPr lang="en-US" sz="2000" u="none" strike="noStrike" dirty="0" err="1" smtClean="0"/>
                        <a:t>pengurangan</a:t>
                      </a:r>
                      <a:r>
                        <a:rPr lang="en-US" sz="2000" u="none" strike="noStrike" dirty="0" smtClean="0"/>
                        <a:t> </a:t>
                      </a:r>
                      <a:r>
                        <a:rPr lang="en-US" sz="2000" u="none" strike="noStrike" dirty="0" err="1" smtClean="0"/>
                        <a:t>biaya</a:t>
                      </a:r>
                      <a:r>
                        <a:rPr lang="en-US" sz="2000" u="none" strike="noStrike" dirty="0" smtClean="0"/>
                        <a:t> </a:t>
                      </a:r>
                      <a:r>
                        <a:rPr lang="en-US" sz="2000" u="none" strike="noStrike" dirty="0" err="1" smtClean="0"/>
                        <a:t>telepon</a:t>
                      </a:r>
                      <a:r>
                        <a:rPr lang="en-US" sz="2000" u="none" strike="noStrike" dirty="0" smtClean="0"/>
                        <a:t> </a:t>
                      </a:r>
                      <a:r>
                        <a:rPr lang="en-US" sz="2000" u="none" strike="noStrike" dirty="0" err="1" smtClean="0"/>
                        <a:t>untuk</a:t>
                      </a:r>
                      <a:r>
                        <a:rPr lang="en-US" sz="2000" u="none" strike="noStrike" dirty="0" smtClean="0"/>
                        <a:t> </a:t>
                      </a:r>
                      <a:r>
                        <a:rPr lang="en-US" sz="2000" u="none" strike="noStrike" dirty="0" err="1" smtClean="0"/>
                        <a:t>melayani</a:t>
                      </a:r>
                      <a:r>
                        <a:rPr lang="en-US" sz="2000" u="none" strike="noStrike" baseline="0" dirty="0" smtClean="0"/>
                        <a:t> </a:t>
                      </a:r>
                      <a:r>
                        <a:rPr lang="en-US" sz="2000" u="none" strike="noStrike" baseline="0" dirty="0" err="1" smtClean="0"/>
                        <a:t>pelanggan</a:t>
                      </a:r>
                      <a:endParaRPr lang="en-US" sz="2000" b="0" i="0" u="none" strike="noStrike" dirty="0">
                        <a:solidFill>
                          <a:srgbClr val="000000"/>
                        </a:solidFill>
                        <a:latin typeface="Calibri"/>
                      </a:endParaRPr>
                    </a:p>
                  </a:txBody>
                  <a:tcPr marL="4279" marR="4279" marT="4279" marB="0"/>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28123213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6200" y="1"/>
          <a:ext cx="8991600" cy="6841672"/>
        </p:xfrm>
        <a:graphic>
          <a:graphicData uri="http://schemas.openxmlformats.org/drawingml/2006/table">
            <a:tbl>
              <a:tblPr/>
              <a:tblGrid>
                <a:gridCol w="1640305"/>
                <a:gridCol w="7351295"/>
              </a:tblGrid>
              <a:tr h="284598">
                <a:tc gridSpan="2">
                  <a:txBody>
                    <a:bodyPr/>
                    <a:lstStyle/>
                    <a:p>
                      <a:pPr algn="l" fontAlgn="t"/>
                      <a:r>
                        <a:rPr lang="en-US" sz="1800" b="1" i="0" u="none" strike="noStrike" dirty="0">
                          <a:solidFill>
                            <a:srgbClr val="000000"/>
                          </a:solidFill>
                          <a:latin typeface="+mn-lt"/>
                        </a:rPr>
                        <a:t>System </a:t>
                      </a:r>
                      <a:r>
                        <a:rPr lang="en-US" sz="1800" b="1" i="0" u="none" strike="noStrike" dirty="0" smtClean="0">
                          <a:solidFill>
                            <a:srgbClr val="000000"/>
                          </a:solidFill>
                          <a:latin typeface="+mn-lt"/>
                        </a:rPr>
                        <a:t>Request</a:t>
                      </a:r>
                      <a:r>
                        <a:rPr lang="en-US" sz="1800" b="1" i="0" u="none" strike="noStrike" baseline="0" dirty="0" smtClean="0">
                          <a:solidFill>
                            <a:srgbClr val="000000"/>
                          </a:solidFill>
                          <a:latin typeface="+mn-lt"/>
                        </a:rPr>
                        <a:t>: </a:t>
                      </a:r>
                      <a:r>
                        <a:rPr lang="en-US" sz="1800" b="1" i="0" u="none" strike="noStrike" dirty="0" smtClean="0">
                          <a:solidFill>
                            <a:srgbClr val="000000"/>
                          </a:solidFill>
                          <a:latin typeface="+mn-lt"/>
                        </a:rPr>
                        <a:t>CD Selection Project</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284598">
                <a:tc>
                  <a:txBody>
                    <a:bodyPr/>
                    <a:lstStyle/>
                    <a:p>
                      <a:pPr algn="l" fontAlgn="t"/>
                      <a:r>
                        <a:rPr lang="en-US" sz="1800" b="1" i="0" u="none" strike="noStrike" dirty="0">
                          <a:solidFill>
                            <a:srgbClr val="000000"/>
                          </a:solidFill>
                          <a:latin typeface="+mn-lt"/>
                        </a:rPr>
                        <a:t>Project </a:t>
                      </a:r>
                      <a:r>
                        <a:rPr lang="en-US" sz="1800" b="1" i="0" u="none" strike="noStrike" dirty="0" smtClean="0">
                          <a:solidFill>
                            <a:srgbClr val="000000"/>
                          </a:solidFill>
                          <a:latin typeface="+mn-lt"/>
                        </a:rPr>
                        <a:t>Sponsor</a:t>
                      </a:r>
                      <a:r>
                        <a:rPr lang="en-US" sz="18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666018">
                <a:tc>
                  <a:txBody>
                    <a:bodyPr/>
                    <a:lstStyle/>
                    <a:p>
                      <a:pPr algn="l" fontAlgn="t"/>
                      <a:r>
                        <a:rPr lang="en-US" sz="1800" b="1" i="0" u="none" strike="noStrike" dirty="0">
                          <a:solidFill>
                            <a:srgbClr val="000000"/>
                          </a:solidFill>
                          <a:latin typeface="+mn-lt"/>
                        </a:rPr>
                        <a:t>Business </a:t>
                      </a:r>
                      <a:r>
                        <a:rPr lang="en-US" sz="1800" b="1" i="0" u="none" strike="noStrike" dirty="0" smtClean="0">
                          <a:solidFill>
                            <a:srgbClr val="000000"/>
                          </a:solidFill>
                          <a:latin typeface="+mn-lt"/>
                        </a:rPr>
                        <a:t>Needs:</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dirty="0">
                          <a:solidFill>
                            <a:srgbClr val="000000"/>
                          </a:solidFill>
                          <a:latin typeface="+mn-lt"/>
                        </a:rPr>
                        <a:t>This project has been initiated </a:t>
                      </a:r>
                      <a:r>
                        <a:rPr lang="en-US" sz="1600" b="0" i="0" u="none" strike="noStrike" dirty="0">
                          <a:solidFill>
                            <a:srgbClr val="C00000"/>
                          </a:solidFill>
                          <a:latin typeface="+mn-lt"/>
                        </a:rPr>
                        <a:t>to reach new Internet customers </a:t>
                      </a:r>
                      <a:r>
                        <a:rPr lang="en-US" sz="1600" b="0" i="0" u="none" strike="noStrike" dirty="0">
                          <a:solidFill>
                            <a:srgbClr val="000000"/>
                          </a:solidFill>
                          <a:latin typeface="+mn-lt"/>
                        </a:rPr>
                        <a:t>and </a:t>
                      </a:r>
                      <a:r>
                        <a:rPr lang="en-US" sz="1600" b="0" i="0" u="none" strike="noStrike" dirty="0">
                          <a:solidFill>
                            <a:srgbClr val="C00000"/>
                          </a:solidFill>
                          <a:latin typeface="+mn-lt"/>
                        </a:rPr>
                        <a:t>to better serve existing customers using Internet sales </a:t>
                      </a:r>
                      <a:r>
                        <a:rPr lang="en-US" sz="1600" b="0" i="0" u="none" strike="noStrike" dirty="0" smtClean="0">
                          <a:solidFill>
                            <a:srgbClr val="C00000"/>
                          </a:solidFill>
                          <a:latin typeface="+mn-lt"/>
                        </a:rPr>
                        <a:t>support</a:t>
                      </a:r>
                      <a:endParaRPr lang="en-US" sz="1600" b="0" i="0" u="none" strike="noStrike" dirty="0" smtClean="0">
                        <a:solidFill>
                          <a:srgbClr val="000000"/>
                        </a:solidFill>
                        <a:latin typeface="+mn-lt"/>
                      </a:endParaRPr>
                    </a:p>
                    <a:p>
                      <a:pPr algn="l" fontAlgn="t"/>
                      <a:endParaRPr lang="en-US" sz="105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84598">
                <a:tc gridSpan="2">
                  <a:txBody>
                    <a:bodyPr/>
                    <a:lstStyle/>
                    <a:p>
                      <a:pPr algn="l" fontAlgn="t"/>
                      <a:r>
                        <a:rPr lang="en-US" sz="18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152779">
                <a:tc gridSpan="2">
                  <a:txBody>
                    <a:bodyPr/>
                    <a:lstStyle/>
                    <a:p>
                      <a:pPr algn="l" fontAlgn="t"/>
                      <a:r>
                        <a:rPr lang="en-US" sz="16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600" b="0" i="0" u="none" strike="noStrike" dirty="0">
                          <a:solidFill>
                            <a:srgbClr val="C00000"/>
                          </a:solidFill>
                          <a:latin typeface="+mn-lt"/>
                        </a:rPr>
                        <a:t>Search</a:t>
                      </a:r>
                      <a:r>
                        <a:rPr lang="en-US" sz="16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600" b="0" i="0" u="none" strike="noStrike" dirty="0">
                          <a:solidFill>
                            <a:srgbClr val="C00000"/>
                          </a:solidFill>
                          <a:latin typeface="+mn-lt"/>
                        </a:rPr>
                        <a:t>Identify</a:t>
                      </a:r>
                      <a:r>
                        <a:rPr lang="en-US" sz="1600" b="0" i="0" u="none" strike="noStrike" dirty="0">
                          <a:solidFill>
                            <a:srgbClr val="000000"/>
                          </a:solidFill>
                          <a:latin typeface="+mn-lt"/>
                        </a:rPr>
                        <a:t> the retail stores that have the </a:t>
                      </a:r>
                      <a:r>
                        <a:rPr lang="en-US" sz="1600" b="0" i="0" u="none" strike="noStrike" dirty="0">
                          <a:solidFill>
                            <a:srgbClr val="C00000"/>
                          </a:solidFill>
                          <a:latin typeface="+mn-lt"/>
                        </a:rPr>
                        <a:t>product in stock</a:t>
                      </a:r>
                    </a:p>
                    <a:p>
                      <a:pPr marL="228600" indent="-228600" algn="l" fontAlgn="t">
                        <a:buFont typeface="+mj-lt"/>
                        <a:buAutoNum type="arabicPeriod"/>
                      </a:pPr>
                      <a:r>
                        <a:rPr lang="en-US" sz="1600" b="0" i="0" u="none" strike="noStrike" dirty="0">
                          <a:solidFill>
                            <a:srgbClr val="C00000"/>
                          </a:solidFill>
                          <a:latin typeface="+mn-lt"/>
                        </a:rPr>
                        <a:t>Put a product on hold </a:t>
                      </a:r>
                      <a:r>
                        <a:rPr lang="en-US" sz="1600" b="0" i="0" u="none" strike="noStrike" dirty="0">
                          <a:solidFill>
                            <a:srgbClr val="000000"/>
                          </a:solidFill>
                          <a:latin typeface="+mn-lt"/>
                        </a:rPr>
                        <a:t>at a retail store and </a:t>
                      </a:r>
                      <a:r>
                        <a:rPr lang="en-US" sz="1600" b="0" i="0" u="none" strike="noStrike" dirty="0">
                          <a:solidFill>
                            <a:srgbClr val="C00000"/>
                          </a:solidFill>
                          <a:latin typeface="+mn-lt"/>
                        </a:rPr>
                        <a:t>schedule a time to pick up</a:t>
                      </a:r>
                      <a:r>
                        <a:rPr lang="en-US" sz="1600" b="0" i="0" u="none" strike="noStrike" dirty="0">
                          <a:solidFill>
                            <a:srgbClr val="000000"/>
                          </a:solidFill>
                          <a:latin typeface="+mn-lt"/>
                        </a:rPr>
                        <a:t> the product</a:t>
                      </a:r>
                    </a:p>
                    <a:p>
                      <a:pPr marL="228600" indent="-228600" algn="l" fontAlgn="t">
                        <a:buFont typeface="+mj-lt"/>
                        <a:buAutoNum type="arabicPeriod"/>
                      </a:pPr>
                      <a:r>
                        <a:rPr lang="en-US" sz="1600" b="0" i="0" u="none" strike="noStrike" dirty="0">
                          <a:solidFill>
                            <a:srgbClr val="C00000"/>
                          </a:solidFill>
                          <a:latin typeface="+mn-lt"/>
                        </a:rPr>
                        <a:t>Place an order</a:t>
                      </a:r>
                      <a:r>
                        <a:rPr lang="en-US" sz="16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600" b="0" i="0" u="none" strike="noStrike" dirty="0">
                          <a:solidFill>
                            <a:srgbClr val="C00000"/>
                          </a:solidFill>
                          <a:latin typeface="+mn-lt"/>
                        </a:rPr>
                        <a:t>Receive confirmation </a:t>
                      </a:r>
                      <a:r>
                        <a:rPr lang="en-US" sz="1600" b="0" i="0" u="none" strike="noStrike" dirty="0">
                          <a:solidFill>
                            <a:srgbClr val="000000"/>
                          </a:solidFill>
                          <a:latin typeface="+mn-lt"/>
                        </a:rPr>
                        <a:t>that an order can be placed and when it will be in </a:t>
                      </a:r>
                      <a:r>
                        <a:rPr lang="en-US" sz="1600" b="0" i="0" u="none" strike="noStrike" dirty="0" smtClean="0">
                          <a:solidFill>
                            <a:srgbClr val="000000"/>
                          </a:solidFill>
                          <a:latin typeface="+mn-lt"/>
                        </a:rPr>
                        <a:t>stock</a:t>
                      </a:r>
                    </a:p>
                    <a:p>
                      <a:pPr marL="0" indent="0" algn="l" fontAlgn="t">
                        <a:buFont typeface="+mj-lt"/>
                        <a:buNone/>
                      </a:pPr>
                      <a:endParaRPr lang="en-US" sz="1000" b="0" i="0" u="none" strike="noStrike" dirty="0">
                        <a:solidFill>
                          <a:schemeClr val="tx1"/>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4598">
                <a:tc gridSpan="2">
                  <a:txBody>
                    <a:bodyPr/>
                    <a:lstStyle/>
                    <a:p>
                      <a:pPr algn="l" fontAlgn="t"/>
                      <a:r>
                        <a:rPr lang="en-US" sz="1800" b="1" i="0" u="none" strike="noStrike" dirty="0">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84483">
                <a:tc gridSpan="2">
                  <a:txBody>
                    <a:bodyPr/>
                    <a:lstStyle/>
                    <a:p>
                      <a:pPr algn="l" fontAlgn="t"/>
                      <a:r>
                        <a:rPr lang="en-US" sz="1600" b="0" i="1" u="none" strike="noStrike" dirty="0" smtClean="0">
                          <a:solidFill>
                            <a:srgbClr val="000000"/>
                          </a:solidFill>
                          <a:latin typeface="+mn-lt"/>
                        </a:rPr>
                        <a:t>Intangible Value:</a:t>
                      </a:r>
                    </a:p>
                    <a:p>
                      <a:pPr marL="742950" lvl="1" indent="-285750" algn="l" fontAlgn="t">
                        <a:buFont typeface="Wingdings" panose="05000000000000000000" pitchFamily="2" charset="2"/>
                        <a:buChar char="§"/>
                      </a:pPr>
                      <a:r>
                        <a:rPr lang="en-US" sz="1600" b="0" i="0" u="none" strike="noStrike" dirty="0" smtClean="0">
                          <a:solidFill>
                            <a:srgbClr val="000000"/>
                          </a:solidFill>
                          <a:latin typeface="+mn-lt"/>
                        </a:rPr>
                        <a:t>Improve customer satisfaction</a:t>
                      </a:r>
                    </a:p>
                    <a:p>
                      <a:pPr marL="742950" lvl="1" indent="-285750" algn="l" fontAlgn="t">
                        <a:buFont typeface="Wingdings" panose="05000000000000000000" pitchFamily="2" charset="2"/>
                        <a:buChar char="§"/>
                      </a:pPr>
                      <a:r>
                        <a:rPr lang="en-US" sz="1600" b="0" i="0" u="none" strike="noStrike" baseline="0" dirty="0" smtClean="0">
                          <a:solidFill>
                            <a:srgbClr val="000000"/>
                          </a:solidFill>
                          <a:latin typeface="+mn-lt"/>
                        </a:rPr>
                        <a:t>I</a:t>
                      </a:r>
                      <a:r>
                        <a:rPr lang="en-US" sz="1600" b="0" i="0" u="none" strike="noStrike" dirty="0" smtClean="0">
                          <a:solidFill>
                            <a:srgbClr val="000000"/>
                          </a:solidFill>
                          <a:latin typeface="+mn-lt"/>
                        </a:rPr>
                        <a:t>ncrease brand recognition due to its Internet presence</a:t>
                      </a:r>
                    </a:p>
                    <a:p>
                      <a:pPr algn="l" fontAlgn="t"/>
                      <a:endParaRPr lang="en-US" sz="900" b="0" i="0" u="none" strike="noStrike" dirty="0" smtClean="0">
                        <a:solidFill>
                          <a:srgbClr val="000000"/>
                        </a:solidFill>
                        <a:latin typeface="+mn-lt"/>
                      </a:endParaRPr>
                    </a:p>
                    <a:p>
                      <a:pPr algn="l" fontAlgn="t"/>
                      <a:r>
                        <a:rPr lang="en-US" sz="1600" b="0" i="1" u="none" strike="noStrike" dirty="0" smtClean="0">
                          <a:solidFill>
                            <a:srgbClr val="000000"/>
                          </a:solidFill>
                          <a:latin typeface="+mn-lt"/>
                        </a:rPr>
                        <a:t>Tangible Value: </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Increase </a:t>
                      </a:r>
                      <a:r>
                        <a:rPr lang="en-US" sz="1600" b="0" i="0" u="none" strike="noStrike" dirty="0">
                          <a:solidFill>
                            <a:srgbClr val="C00000"/>
                          </a:solidFill>
                          <a:latin typeface="+mn-lt"/>
                        </a:rPr>
                        <a:t>sales by reducing lost sales due to out-of-stock </a:t>
                      </a:r>
                      <a:r>
                        <a:rPr lang="en-US" sz="1600" b="0" i="0" u="none" strike="noStrike" dirty="0">
                          <a:solidFill>
                            <a:srgbClr val="000000"/>
                          </a:solidFill>
                          <a:latin typeface="+mn-lt"/>
                        </a:rPr>
                        <a:t>or </a:t>
                      </a:r>
                      <a:r>
                        <a:rPr lang="en-US" sz="1600" b="0" i="0" u="none" strike="noStrike" dirty="0" err="1">
                          <a:solidFill>
                            <a:srgbClr val="000000"/>
                          </a:solidFill>
                          <a:latin typeface="+mn-lt"/>
                        </a:rPr>
                        <a:t>nonstocked</a:t>
                      </a:r>
                      <a:r>
                        <a:rPr lang="en-US" sz="1600" b="0" i="0" u="none" strike="noStrike" dirty="0">
                          <a:solidFill>
                            <a:srgbClr val="000000"/>
                          </a:solidFill>
                          <a:latin typeface="+mn-lt"/>
                        </a:rPr>
                        <a:t> items and </a:t>
                      </a:r>
                      <a:r>
                        <a:rPr lang="en-US" sz="1600" b="0" i="0" u="none" strike="noStrike" dirty="0">
                          <a:solidFill>
                            <a:srgbClr val="C00000"/>
                          </a:solidFill>
                          <a:latin typeface="+mn-lt"/>
                        </a:rPr>
                        <a:t>by reaching out to new customers </a:t>
                      </a:r>
                      <a:r>
                        <a:rPr lang="en-US" sz="1600" b="0" i="0" u="none" strike="noStrike" dirty="0">
                          <a:solidFill>
                            <a:srgbClr val="000000"/>
                          </a:solidFill>
                          <a:latin typeface="+mn-lt"/>
                        </a:rPr>
                        <a:t>through its Internet </a:t>
                      </a:r>
                      <a:r>
                        <a:rPr lang="en-US" sz="1600" b="0" i="0" u="none" strike="noStrike" dirty="0" smtClean="0">
                          <a:solidFill>
                            <a:srgbClr val="000000"/>
                          </a:solidFill>
                          <a:latin typeface="+mn-lt"/>
                        </a:rPr>
                        <a:t>presence</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$750,000 in increased</a:t>
                      </a:r>
                      <a:r>
                        <a:rPr lang="en-US" sz="1600" b="0" i="0" u="none" strike="noStrike" baseline="0" dirty="0" smtClean="0">
                          <a:solidFill>
                            <a:srgbClr val="000000"/>
                          </a:solidFill>
                          <a:latin typeface="+mn-lt"/>
                        </a:rPr>
                        <a:t> </a:t>
                      </a:r>
                      <a:r>
                        <a:rPr lang="en-US" sz="1600" b="0" i="0" u="none" strike="noStrike" dirty="0" smtClean="0">
                          <a:solidFill>
                            <a:srgbClr val="000000"/>
                          </a:solidFill>
                          <a:latin typeface="+mn-lt"/>
                        </a:rPr>
                        <a:t>sales from new customers</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$1,875,000 in increased sales from existing customers</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Reduce </a:t>
                      </a:r>
                      <a:r>
                        <a:rPr lang="en-US" sz="1600" b="0" i="0" u="none" strike="noStrike" dirty="0">
                          <a:solidFill>
                            <a:srgbClr val="C00000"/>
                          </a:solidFill>
                          <a:latin typeface="+mn-lt"/>
                        </a:rPr>
                        <a:t>customer complaints</a:t>
                      </a:r>
                      <a:r>
                        <a:rPr lang="en-US" sz="1600" b="0" i="0" u="none" strike="noStrike" dirty="0">
                          <a:solidFill>
                            <a:srgbClr val="000000"/>
                          </a:solidFill>
                          <a:latin typeface="+mn-lt"/>
                        </a:rPr>
                        <a:t>, primarily </a:t>
                      </a:r>
                      <a:r>
                        <a:rPr lang="en-US" sz="1600" b="0" i="0" u="none" strike="noStrike" dirty="0">
                          <a:solidFill>
                            <a:srgbClr val="C00000"/>
                          </a:solidFill>
                          <a:latin typeface="+mn-lt"/>
                        </a:rPr>
                        <a:t>because 50 percent of all customer complaints stem from out of stocks or </a:t>
                      </a:r>
                      <a:r>
                        <a:rPr lang="en-US" sz="1600" b="0" i="0" u="none" strike="noStrike" dirty="0" err="1">
                          <a:solidFill>
                            <a:srgbClr val="C00000"/>
                          </a:solidFill>
                          <a:latin typeface="+mn-lt"/>
                        </a:rPr>
                        <a:t>nonstocked</a:t>
                      </a:r>
                      <a:r>
                        <a:rPr lang="en-US" sz="1600" b="0" i="0" u="none" strike="noStrike" dirty="0">
                          <a:solidFill>
                            <a:srgbClr val="C00000"/>
                          </a:solidFill>
                          <a:latin typeface="+mn-lt"/>
                        </a:rPr>
                        <a:t> </a:t>
                      </a:r>
                      <a:r>
                        <a:rPr lang="en-US" sz="1600" b="0" i="0" u="none" strike="noStrike" dirty="0" smtClean="0">
                          <a:solidFill>
                            <a:srgbClr val="C00000"/>
                          </a:solidFill>
                          <a:latin typeface="+mn-lt"/>
                        </a:rPr>
                        <a:t>items</a:t>
                      </a:r>
                      <a:endParaRPr lang="en-US" sz="1600" b="0" i="0" u="none" strike="noStrike" dirty="0" smtClean="0">
                        <a:solidFill>
                          <a:srgbClr val="000000"/>
                        </a:solidFill>
                        <a:latin typeface="+mn-lt"/>
                      </a:endParaRP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a:t>
                      </a:r>
                      <a:r>
                        <a:rPr lang="en-US" sz="16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41558312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 y="1"/>
          <a:ext cx="8991600" cy="6863106"/>
        </p:xfrm>
        <a:graphic>
          <a:graphicData uri="http://schemas.openxmlformats.org/drawingml/2006/table">
            <a:tbl>
              <a:tblPr/>
              <a:tblGrid>
                <a:gridCol w="1640305"/>
                <a:gridCol w="7351295"/>
              </a:tblGrid>
              <a:tr h="149475">
                <a:tc gridSpan="2">
                  <a:txBody>
                    <a:bodyPr/>
                    <a:lstStyle/>
                    <a:p>
                      <a:pPr algn="l" fontAlgn="t"/>
                      <a:r>
                        <a:rPr lang="en-US" sz="1500" b="1" i="0" u="none" strike="noStrike" dirty="0">
                          <a:solidFill>
                            <a:srgbClr val="000000"/>
                          </a:solidFill>
                          <a:latin typeface="+mn-lt"/>
                        </a:rPr>
                        <a:t>System </a:t>
                      </a:r>
                      <a:r>
                        <a:rPr lang="en-US" sz="1500" b="1" i="0" u="none" strike="noStrike" dirty="0" smtClean="0">
                          <a:solidFill>
                            <a:srgbClr val="000000"/>
                          </a:solidFill>
                          <a:latin typeface="+mn-lt"/>
                        </a:rPr>
                        <a:t>Request</a:t>
                      </a:r>
                      <a:r>
                        <a:rPr lang="en-US" sz="1500" b="1" i="0" u="none" strike="noStrike" baseline="0" dirty="0" smtClean="0">
                          <a:solidFill>
                            <a:srgbClr val="000000"/>
                          </a:solidFill>
                          <a:latin typeface="+mn-lt"/>
                        </a:rPr>
                        <a:t>: </a:t>
                      </a:r>
                      <a:r>
                        <a:rPr lang="en-US" sz="1500" b="1" i="0" u="none" strike="noStrike" dirty="0" smtClean="0">
                          <a:solidFill>
                            <a:srgbClr val="000000"/>
                          </a:solidFill>
                          <a:latin typeface="+mn-lt"/>
                        </a:rPr>
                        <a:t>CD Selection Project</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149475">
                <a:tc>
                  <a:txBody>
                    <a:bodyPr/>
                    <a:lstStyle/>
                    <a:p>
                      <a:pPr algn="l" fontAlgn="t"/>
                      <a:r>
                        <a:rPr lang="en-US" sz="1500" b="1" i="0" u="none" strike="noStrike" dirty="0">
                          <a:solidFill>
                            <a:srgbClr val="000000"/>
                          </a:solidFill>
                          <a:latin typeface="+mn-lt"/>
                        </a:rPr>
                        <a:t>Project </a:t>
                      </a:r>
                      <a:r>
                        <a:rPr lang="en-US" sz="1500" b="1" i="0" u="none" strike="noStrike" dirty="0" smtClean="0">
                          <a:solidFill>
                            <a:srgbClr val="000000"/>
                          </a:solidFill>
                          <a:latin typeface="+mn-lt"/>
                        </a:rPr>
                        <a:t>Sponsor</a:t>
                      </a:r>
                      <a:r>
                        <a:rPr lang="en-US" sz="15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6010">
                <a:tc>
                  <a:txBody>
                    <a:bodyPr/>
                    <a:lstStyle/>
                    <a:p>
                      <a:pPr algn="l" fontAlgn="t"/>
                      <a:r>
                        <a:rPr lang="en-US" sz="1500" b="1" i="0" u="none" strike="noStrike" dirty="0">
                          <a:solidFill>
                            <a:srgbClr val="000000"/>
                          </a:solidFill>
                          <a:latin typeface="+mn-lt"/>
                        </a:rPr>
                        <a:t>Business </a:t>
                      </a:r>
                      <a:r>
                        <a:rPr lang="en-US" sz="1500" b="1" i="0" u="none" strike="noStrike" dirty="0" smtClean="0">
                          <a:solidFill>
                            <a:srgbClr val="000000"/>
                          </a:solidFill>
                          <a:latin typeface="+mn-lt"/>
                        </a:rPr>
                        <a:t>Needs:</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dirty="0">
                          <a:solidFill>
                            <a:srgbClr val="000000"/>
                          </a:solidFill>
                          <a:latin typeface="+mn-lt"/>
                        </a:rPr>
                        <a:t>This project has been initiated </a:t>
                      </a:r>
                      <a:r>
                        <a:rPr lang="en-US" sz="1500" b="0" i="0" u="none" strike="noStrike" dirty="0">
                          <a:solidFill>
                            <a:srgbClr val="C00000"/>
                          </a:solidFill>
                          <a:latin typeface="+mn-lt"/>
                        </a:rPr>
                        <a:t>to reach new Internet customers </a:t>
                      </a:r>
                      <a:r>
                        <a:rPr lang="en-US" sz="1500" b="0" i="0" u="none" strike="noStrike" dirty="0">
                          <a:solidFill>
                            <a:srgbClr val="000000"/>
                          </a:solidFill>
                          <a:latin typeface="+mn-lt"/>
                        </a:rPr>
                        <a:t>and </a:t>
                      </a:r>
                      <a:r>
                        <a:rPr lang="en-US" sz="1500" b="0" i="0" u="none" strike="noStrike" dirty="0">
                          <a:solidFill>
                            <a:srgbClr val="C00000"/>
                          </a:solidFill>
                          <a:latin typeface="+mn-lt"/>
                        </a:rPr>
                        <a:t>to better serve existing customers using Internet sales support</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49475">
                <a:tc gridSpan="2">
                  <a:txBody>
                    <a:bodyPr/>
                    <a:lstStyle/>
                    <a:p>
                      <a:pPr algn="l" fontAlgn="t"/>
                      <a:r>
                        <a:rPr lang="en-US" sz="15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321761">
                <a:tc gridSpan="2">
                  <a:txBody>
                    <a:bodyPr/>
                    <a:lstStyle/>
                    <a:p>
                      <a:pPr algn="l" fontAlgn="t"/>
                      <a:r>
                        <a:rPr lang="en-US" sz="15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500" b="0" i="0" u="none" strike="noStrike" dirty="0">
                          <a:solidFill>
                            <a:srgbClr val="C00000"/>
                          </a:solidFill>
                          <a:latin typeface="+mn-lt"/>
                        </a:rPr>
                        <a:t>Search</a:t>
                      </a:r>
                      <a:r>
                        <a:rPr lang="en-US" sz="15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500" b="0" i="0" u="none" strike="noStrike" dirty="0">
                          <a:solidFill>
                            <a:srgbClr val="C00000"/>
                          </a:solidFill>
                          <a:latin typeface="+mn-lt"/>
                        </a:rPr>
                        <a:t>Identify</a:t>
                      </a:r>
                      <a:r>
                        <a:rPr lang="en-US" sz="1500" b="0" i="0" u="none" strike="noStrike" dirty="0">
                          <a:solidFill>
                            <a:srgbClr val="000000"/>
                          </a:solidFill>
                          <a:latin typeface="+mn-lt"/>
                        </a:rPr>
                        <a:t> the retail stores that have the </a:t>
                      </a:r>
                      <a:r>
                        <a:rPr lang="en-US" sz="1500" b="0" i="0" u="none" strike="noStrike" dirty="0">
                          <a:solidFill>
                            <a:srgbClr val="C00000"/>
                          </a:solidFill>
                          <a:latin typeface="+mn-lt"/>
                        </a:rPr>
                        <a:t>product in stock</a:t>
                      </a:r>
                    </a:p>
                    <a:p>
                      <a:pPr marL="228600" indent="-228600" algn="l" fontAlgn="t">
                        <a:buFont typeface="+mj-lt"/>
                        <a:buAutoNum type="arabicPeriod"/>
                      </a:pPr>
                      <a:r>
                        <a:rPr lang="en-US" sz="1500" b="0" i="0" u="none" strike="noStrike" dirty="0">
                          <a:solidFill>
                            <a:srgbClr val="C00000"/>
                          </a:solidFill>
                          <a:latin typeface="+mn-lt"/>
                        </a:rPr>
                        <a:t>Put a product on hold </a:t>
                      </a:r>
                      <a:r>
                        <a:rPr lang="en-US" sz="1500" b="0" i="0" u="none" strike="noStrike" dirty="0">
                          <a:solidFill>
                            <a:srgbClr val="000000"/>
                          </a:solidFill>
                          <a:latin typeface="+mn-lt"/>
                        </a:rPr>
                        <a:t>at a retail store and </a:t>
                      </a:r>
                      <a:r>
                        <a:rPr lang="en-US" sz="1500" b="0" i="0" u="none" strike="noStrike" dirty="0">
                          <a:solidFill>
                            <a:srgbClr val="C00000"/>
                          </a:solidFill>
                          <a:latin typeface="+mn-lt"/>
                        </a:rPr>
                        <a:t>schedule a time to pick up</a:t>
                      </a:r>
                      <a:r>
                        <a:rPr lang="en-US" sz="1500" b="0" i="0" u="none" strike="noStrike" dirty="0">
                          <a:solidFill>
                            <a:srgbClr val="000000"/>
                          </a:solidFill>
                          <a:latin typeface="+mn-lt"/>
                        </a:rPr>
                        <a:t> the product</a:t>
                      </a:r>
                    </a:p>
                    <a:p>
                      <a:pPr marL="228600" indent="-228600" algn="l" fontAlgn="t">
                        <a:buFont typeface="+mj-lt"/>
                        <a:buAutoNum type="arabicPeriod"/>
                      </a:pPr>
                      <a:r>
                        <a:rPr lang="en-US" sz="1500" b="0" i="0" u="none" strike="noStrike" dirty="0">
                          <a:solidFill>
                            <a:srgbClr val="C00000"/>
                          </a:solidFill>
                          <a:latin typeface="+mn-lt"/>
                        </a:rPr>
                        <a:t>Place an order</a:t>
                      </a:r>
                      <a:r>
                        <a:rPr lang="en-US" sz="15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500" b="0" i="0" u="none" strike="noStrike" dirty="0">
                          <a:solidFill>
                            <a:srgbClr val="C00000"/>
                          </a:solidFill>
                          <a:latin typeface="+mn-lt"/>
                        </a:rPr>
                        <a:t>Receive confirmation </a:t>
                      </a:r>
                      <a:r>
                        <a:rPr lang="en-US" sz="1500" b="0" i="0" u="none" strike="noStrike" dirty="0">
                          <a:solidFill>
                            <a:srgbClr val="000000"/>
                          </a:solidFill>
                          <a:latin typeface="+mn-lt"/>
                        </a:rPr>
                        <a:t>that an order can be placed and when it will be in </a:t>
                      </a:r>
                      <a:r>
                        <a:rPr lang="en-US" sz="1500" b="0" i="0" u="none" strike="noStrike" dirty="0" smtClean="0">
                          <a:solidFill>
                            <a:srgbClr val="000000"/>
                          </a:solidFill>
                          <a:latin typeface="+mn-lt"/>
                        </a:rPr>
                        <a:t>stock</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614833">
                <a:tc gridSpan="2">
                  <a:txBody>
                    <a:bodyPr/>
                    <a:lstStyle/>
                    <a:p>
                      <a:pPr algn="l" fontAlgn="t"/>
                      <a:r>
                        <a:rPr lang="en-US" sz="1500" b="0" i="1" u="none" strike="noStrike" dirty="0" smtClean="0">
                          <a:solidFill>
                            <a:srgbClr val="000000"/>
                          </a:solidFill>
                          <a:latin typeface="+mn-lt"/>
                        </a:rPr>
                        <a:t>Intangible Value:</a:t>
                      </a:r>
                    </a:p>
                    <a:p>
                      <a:pPr algn="l" fontAlgn="t"/>
                      <a:r>
                        <a:rPr lang="en-US" sz="1500" b="0" i="0" u="none" strike="noStrike" dirty="0" smtClean="0">
                          <a:solidFill>
                            <a:srgbClr val="000000"/>
                          </a:solidFill>
                          <a:latin typeface="+mn-lt"/>
                        </a:rPr>
                        <a:t>CD Selections should benefit from improved customer satisfaction and increased brand recognition due to its Internet presence.</a:t>
                      </a:r>
                    </a:p>
                    <a:p>
                      <a:pPr algn="l" fontAlgn="t"/>
                      <a:endParaRPr lang="en-US" sz="300" b="0" i="0" u="none" strike="noStrike" dirty="0" smtClean="0">
                        <a:solidFill>
                          <a:srgbClr val="000000"/>
                        </a:solidFill>
                        <a:latin typeface="+mn-lt"/>
                      </a:endParaRPr>
                    </a:p>
                    <a:p>
                      <a:pPr algn="l" fontAlgn="t"/>
                      <a:r>
                        <a:rPr lang="en-US" sz="1500" b="0" i="1" u="none" strike="noStrike" dirty="0" smtClean="0">
                          <a:solidFill>
                            <a:srgbClr val="000000"/>
                          </a:solidFill>
                          <a:latin typeface="+mn-lt"/>
                        </a:rPr>
                        <a:t>Tangible Value: </a:t>
                      </a:r>
                    </a:p>
                    <a:p>
                      <a:pPr algn="l" fontAlgn="t"/>
                      <a:r>
                        <a:rPr lang="en-US" sz="1500" b="0" i="0" u="none" strike="noStrike" dirty="0" smtClean="0">
                          <a:solidFill>
                            <a:srgbClr val="000000"/>
                          </a:solidFill>
                          <a:latin typeface="+mn-lt"/>
                        </a:rPr>
                        <a:t>CD </a:t>
                      </a:r>
                      <a:r>
                        <a:rPr lang="en-US" sz="1500" b="0" i="0" u="none" strike="noStrike" dirty="0">
                          <a:solidFill>
                            <a:srgbClr val="000000"/>
                          </a:solidFill>
                          <a:latin typeface="+mn-lt"/>
                        </a:rPr>
                        <a:t>Selections will </a:t>
                      </a:r>
                      <a:r>
                        <a:rPr lang="en-US" sz="1500" b="0" i="0" u="none" strike="noStrike" dirty="0">
                          <a:solidFill>
                            <a:srgbClr val="C00000"/>
                          </a:solidFill>
                          <a:latin typeface="+mn-lt"/>
                        </a:rPr>
                        <a:t>increase sales by reducing lost sales due to out-of-stock </a:t>
                      </a:r>
                      <a:r>
                        <a:rPr lang="en-US" sz="1500" b="0" i="0" u="none" strike="noStrike" dirty="0">
                          <a:solidFill>
                            <a:srgbClr val="000000"/>
                          </a:solidFill>
                          <a:latin typeface="+mn-lt"/>
                        </a:rPr>
                        <a:t>or </a:t>
                      </a:r>
                      <a:r>
                        <a:rPr lang="en-US" sz="1500" b="0" i="0" u="none" strike="noStrike" dirty="0" err="1">
                          <a:solidFill>
                            <a:srgbClr val="000000"/>
                          </a:solidFill>
                          <a:latin typeface="+mn-lt"/>
                        </a:rPr>
                        <a:t>nonstocked</a:t>
                      </a:r>
                      <a:r>
                        <a:rPr lang="en-US" sz="1500" b="0" i="0" u="none" strike="noStrike" dirty="0">
                          <a:solidFill>
                            <a:srgbClr val="000000"/>
                          </a:solidFill>
                          <a:latin typeface="+mn-lt"/>
                        </a:rPr>
                        <a:t> items and </a:t>
                      </a:r>
                      <a:r>
                        <a:rPr lang="en-US" sz="1500" b="0" i="0" u="none" strike="noStrike" dirty="0">
                          <a:solidFill>
                            <a:srgbClr val="C00000"/>
                          </a:solidFill>
                          <a:latin typeface="+mn-lt"/>
                        </a:rPr>
                        <a:t>by reaching out to new customers </a:t>
                      </a:r>
                      <a:r>
                        <a:rPr lang="en-US" sz="1500" b="0" i="0" u="none" strike="noStrike" dirty="0">
                          <a:solidFill>
                            <a:srgbClr val="000000"/>
                          </a:solidFill>
                          <a:latin typeface="+mn-lt"/>
                        </a:rPr>
                        <a:t>through its Internet </a:t>
                      </a:r>
                      <a:r>
                        <a:rPr lang="en-US" sz="1500" b="0" i="0" u="none" strike="noStrike" dirty="0" smtClean="0">
                          <a:solidFill>
                            <a:srgbClr val="000000"/>
                          </a:solidFill>
                          <a:latin typeface="+mn-lt"/>
                        </a:rPr>
                        <a:t>presence.</a:t>
                      </a:r>
                      <a:r>
                        <a:rPr lang="en-US" sz="1500" b="0" i="0" u="none" strike="noStrike" baseline="0" dirty="0" smtClean="0">
                          <a:solidFill>
                            <a:srgbClr val="000000"/>
                          </a:solidFill>
                          <a:latin typeface="+mn-lt"/>
                        </a:rPr>
                        <a:t> Then t</a:t>
                      </a:r>
                      <a:r>
                        <a:rPr lang="en-US" sz="1500" b="0" i="0" u="none" strike="noStrike" dirty="0" smtClean="0">
                          <a:solidFill>
                            <a:srgbClr val="000000"/>
                          </a:solidFill>
                          <a:latin typeface="+mn-lt"/>
                        </a:rPr>
                        <a:t>he </a:t>
                      </a:r>
                      <a:r>
                        <a:rPr lang="en-US" sz="1500" b="0" i="0" u="none" strike="noStrike" dirty="0">
                          <a:solidFill>
                            <a:srgbClr val="000000"/>
                          </a:solidFill>
                          <a:latin typeface="+mn-lt"/>
                        </a:rPr>
                        <a:t>improved services will </a:t>
                      </a:r>
                      <a:r>
                        <a:rPr lang="en-US" sz="1500" b="0" i="0" u="none" strike="noStrike" dirty="0">
                          <a:solidFill>
                            <a:srgbClr val="C00000"/>
                          </a:solidFill>
                          <a:latin typeface="+mn-lt"/>
                        </a:rPr>
                        <a:t>reduce customer complaints</a:t>
                      </a:r>
                      <a:r>
                        <a:rPr lang="en-US" sz="1500" b="0" i="0" u="none" strike="noStrike" dirty="0">
                          <a:solidFill>
                            <a:srgbClr val="000000"/>
                          </a:solidFill>
                          <a:latin typeface="+mn-lt"/>
                        </a:rPr>
                        <a:t>, primarily </a:t>
                      </a:r>
                      <a:r>
                        <a:rPr lang="en-US" sz="1500" b="0" i="0" u="none" strike="noStrike" dirty="0">
                          <a:solidFill>
                            <a:srgbClr val="C00000"/>
                          </a:solidFill>
                          <a:latin typeface="+mn-lt"/>
                        </a:rPr>
                        <a:t>because 50 percent of all customer complaints stem from out of stocks or </a:t>
                      </a:r>
                      <a:r>
                        <a:rPr lang="en-US" sz="1500" b="0" i="0" u="none" strike="noStrike" dirty="0" err="1">
                          <a:solidFill>
                            <a:srgbClr val="C00000"/>
                          </a:solidFill>
                          <a:latin typeface="+mn-lt"/>
                        </a:rPr>
                        <a:t>nonstocked</a:t>
                      </a:r>
                      <a:r>
                        <a:rPr lang="en-US" sz="1500" b="0" i="0" u="none" strike="noStrike" dirty="0">
                          <a:solidFill>
                            <a:srgbClr val="C00000"/>
                          </a:solidFill>
                          <a:latin typeface="+mn-lt"/>
                        </a:rPr>
                        <a:t> items</a:t>
                      </a:r>
                      <a:r>
                        <a:rPr lang="en-US" sz="1500" b="0" i="0" u="none" strike="noStrike" dirty="0">
                          <a:solidFill>
                            <a:srgbClr val="000000"/>
                          </a:solidFill>
                          <a:latin typeface="+mn-lt"/>
                        </a:rPr>
                        <a:t>. </a:t>
                      </a:r>
                      <a:r>
                        <a:rPr lang="en-US" sz="1500" b="0" i="0" u="none" strike="noStrike" dirty="0" smtClean="0">
                          <a:solidFill>
                            <a:schemeClr val="tx1"/>
                          </a:solidFill>
                          <a:latin typeface="+mn-lt"/>
                        </a:rPr>
                        <a:t>Tangible </a:t>
                      </a:r>
                      <a:r>
                        <a:rPr lang="en-US" sz="1500" b="0" i="0" u="none" strike="noStrike" dirty="0">
                          <a:solidFill>
                            <a:schemeClr val="tx1"/>
                          </a:solidFill>
                          <a:latin typeface="+mn-lt"/>
                        </a:rPr>
                        <a:t>value </a:t>
                      </a:r>
                      <a:r>
                        <a:rPr lang="en-US" sz="1500" b="0" i="0" u="none" strike="noStrike" dirty="0" smtClean="0">
                          <a:solidFill>
                            <a:srgbClr val="C00000"/>
                          </a:solidFill>
                          <a:latin typeface="+mn-lt"/>
                        </a:rPr>
                        <a:t>estimation</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p>
                      <a:pPr marL="228600" indent="-228600" algn="l" fontAlgn="t">
                        <a:buFont typeface="+mj-lt"/>
                        <a:buAutoNum type="arabicPeriod"/>
                      </a:pPr>
                      <a:r>
                        <a:rPr lang="en-US" sz="1500" b="0" i="0" u="none" strike="noStrike" dirty="0">
                          <a:solidFill>
                            <a:srgbClr val="000000"/>
                          </a:solidFill>
                          <a:latin typeface="+mn-lt"/>
                        </a:rPr>
                        <a:t>$750,000 in </a:t>
                      </a:r>
                      <a:r>
                        <a:rPr lang="en-US" sz="1500" b="0" i="0" u="none" strike="noStrike" dirty="0" smtClean="0">
                          <a:solidFill>
                            <a:srgbClr val="000000"/>
                          </a:solidFill>
                          <a:latin typeface="+mn-lt"/>
                        </a:rPr>
                        <a:t>increased</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sales </a:t>
                      </a:r>
                      <a:r>
                        <a:rPr lang="en-US" sz="1500" b="0" i="0" u="none" strike="noStrike" dirty="0">
                          <a:solidFill>
                            <a:srgbClr val="000000"/>
                          </a:solidFill>
                          <a:latin typeface="+mn-lt"/>
                        </a:rPr>
                        <a:t>from new customers</a:t>
                      </a:r>
                    </a:p>
                    <a:p>
                      <a:pPr marL="228600" indent="-228600" algn="l" fontAlgn="t">
                        <a:buFont typeface="+mj-lt"/>
                        <a:buAutoNum type="arabicPeriod"/>
                      </a:pPr>
                      <a:r>
                        <a:rPr lang="en-US" sz="1500" b="0" i="0" u="none" strike="noStrike" dirty="0">
                          <a:solidFill>
                            <a:srgbClr val="000000"/>
                          </a:solidFill>
                          <a:latin typeface="+mn-lt"/>
                        </a:rPr>
                        <a:t>$1,875,000 in </a:t>
                      </a:r>
                      <a:r>
                        <a:rPr lang="en-US" sz="1500" b="0" i="0" u="none" strike="noStrike" dirty="0" smtClean="0">
                          <a:solidFill>
                            <a:srgbClr val="000000"/>
                          </a:solidFill>
                          <a:latin typeface="+mn-lt"/>
                        </a:rPr>
                        <a:t>increased sales </a:t>
                      </a:r>
                      <a:r>
                        <a:rPr lang="en-US" sz="1500" b="0" i="0" u="none" strike="noStrike" dirty="0">
                          <a:solidFill>
                            <a:srgbClr val="000000"/>
                          </a:solidFill>
                          <a:latin typeface="+mn-lt"/>
                        </a:rPr>
                        <a:t>from existing customers</a:t>
                      </a:r>
                    </a:p>
                    <a:p>
                      <a:pPr marL="228600" indent="-228600" algn="l" fontAlgn="t">
                        <a:buFont typeface="+mj-lt"/>
                        <a:buAutoNum type="arabicPeriod"/>
                      </a:pPr>
                      <a:r>
                        <a:rPr lang="en-US" sz="15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800" b="0" i="0" u="none" strike="noStrike" dirty="0">
                          <a:solidFill>
                            <a:srgbClr val="000000"/>
                          </a:solidFill>
                          <a:latin typeface="+mn-lt"/>
                        </a:rPr>
                        <a:t> </a:t>
                      </a:r>
                      <a:endParaRPr lang="en-US" sz="3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dirty="0">
                          <a:solidFill>
                            <a:srgbClr val="000000"/>
                          </a:solidFill>
                          <a:latin typeface="+mn-lt"/>
                        </a:rPr>
                        <a:t>Special Issues or Constraints: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442546">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latin typeface="+mn-lt"/>
                        </a:rPr>
                        <a:t>The Marketing Department </a:t>
                      </a:r>
                      <a:r>
                        <a:rPr lang="en-US" sz="1500" b="0" i="0" u="none" strike="noStrike" dirty="0">
                          <a:solidFill>
                            <a:srgbClr val="C00000"/>
                          </a:solidFill>
                          <a:latin typeface="+mn-lt"/>
                        </a:rPr>
                        <a:t>views this as a strategic system</a:t>
                      </a:r>
                      <a:r>
                        <a:rPr lang="en-US" sz="1500" b="0" i="0" u="none" strike="noStrike" dirty="0">
                          <a:solidFill>
                            <a:srgbClr val="000000"/>
                          </a:solidFill>
                          <a:latin typeface="+mn-lt"/>
                        </a:rPr>
                        <a:t>. This Internet system will add value to our current business </a:t>
                      </a:r>
                      <a:r>
                        <a:rPr lang="en-US" sz="1500" b="0" i="0" u="none" strike="noStrike" dirty="0" smtClean="0">
                          <a:solidFill>
                            <a:srgbClr val="000000"/>
                          </a:solidFill>
                          <a:latin typeface="+mn-lt"/>
                        </a:rPr>
                        <a:t>model. In</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the </a:t>
                      </a:r>
                      <a:r>
                        <a:rPr lang="en-US" sz="1500" b="0" i="0" u="none" strike="noStrike" dirty="0">
                          <a:solidFill>
                            <a:srgbClr val="000000"/>
                          </a:solidFill>
                          <a:latin typeface="+mn-lt"/>
                        </a:rPr>
                        <a:t>future, CD Selections may want to sell products directly over the Internet</a:t>
                      </a:r>
                      <a:r>
                        <a:rPr lang="en-US" sz="1500" b="0" i="0" u="none" strike="noStrike" dirty="0" smtClean="0">
                          <a:solidFill>
                            <a:srgbClr val="000000"/>
                          </a:solidFill>
                          <a:latin typeface="+mn-lt"/>
                        </a:rPr>
                        <a:t>. The system should be in place for the </a:t>
                      </a:r>
                      <a:r>
                        <a:rPr lang="en-US" sz="1500" b="0" i="0" u="none" strike="noStrike" dirty="0" smtClean="0">
                          <a:solidFill>
                            <a:srgbClr val="C00000"/>
                          </a:solidFill>
                          <a:latin typeface="+mn-lt"/>
                        </a:rPr>
                        <a:t>holiday shopping season next year</a:t>
                      </a:r>
                      <a:r>
                        <a:rPr lang="en-US" sz="1500" b="0" i="0" u="none" strike="noStrike" dirty="0" smtClean="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spTree>
    <p:extLst>
      <p:ext uri="{BB962C8B-B14F-4D97-AF65-F5344CB8AC3E}">
        <p14:creationId xmlns:p14="http://schemas.microsoft.com/office/powerpoint/2010/main" val="1152217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System Request</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System Request  </a:t>
            </a:r>
            <a:r>
              <a:rPr lang="id-ID" sz="3600" dirty="0" smtClean="0"/>
              <a:t>pada slide sebelumnya.</a:t>
            </a:r>
            <a:endParaRPr lang="en-US" sz="3600" dirty="0" smtClean="0">
              <a:solidFill>
                <a:srgbClr val="0070C0"/>
              </a:solidFill>
            </a:endParaRPr>
          </a:p>
          <a:p>
            <a:pPr marL="514350" indent="-514350">
              <a:buFont typeface="+mj-lt"/>
              <a:buAutoNum type="arabicPeriod"/>
            </a:pPr>
            <a:r>
              <a:rPr lang="en-US" sz="3600" dirty="0" err="1" smtClean="0">
                <a:solidFill>
                  <a:srgbClr val="C00000"/>
                </a:solidFill>
              </a:rPr>
              <a:t>Pikirkan</a:t>
            </a:r>
            <a:r>
              <a:rPr lang="en-US" sz="3600" dirty="0" smtClean="0">
                <a:solidFill>
                  <a:srgbClr val="C00000"/>
                </a:solidFill>
              </a:rPr>
              <a:t> </a:t>
            </a:r>
            <a:r>
              <a:rPr lang="en-US" sz="3600" dirty="0" err="1" smtClean="0">
                <a:solidFill>
                  <a:srgbClr val="C00000"/>
                </a:solidFill>
              </a:rPr>
              <a:t>suatu</a:t>
            </a:r>
            <a:r>
              <a:rPr lang="en-US" sz="3600" dirty="0" smtClean="0">
                <a:solidFill>
                  <a:srgbClr val="C00000"/>
                </a:solidFill>
              </a:rPr>
              <a:t> </a:t>
            </a:r>
            <a:r>
              <a:rPr lang="en-US" sz="3600" dirty="0" err="1" smtClean="0">
                <a:solidFill>
                  <a:srgbClr val="C00000"/>
                </a:solidFill>
              </a:rPr>
              <a:t>sistem</a:t>
            </a:r>
            <a:r>
              <a:rPr lang="en-US" sz="3600" dirty="0" smtClean="0"/>
              <a:t>* yang </a:t>
            </a:r>
            <a:r>
              <a:rPr lang="en-US" sz="3600" dirty="0" err="1" smtClean="0"/>
              <a:t>saat</a:t>
            </a:r>
            <a:r>
              <a:rPr lang="en-US" sz="3600" dirty="0" smtClean="0"/>
              <a:t> </a:t>
            </a:r>
            <a:r>
              <a:rPr lang="en-US" sz="3600" dirty="0" err="1" smtClean="0"/>
              <a:t>ini</a:t>
            </a:r>
            <a:r>
              <a:rPr lang="en-US" sz="3600" dirty="0" smtClean="0"/>
              <a:t> </a:t>
            </a:r>
            <a:r>
              <a:rPr lang="en-US" sz="3600" dirty="0" err="1" smtClean="0"/>
              <a:t>dibutuhkan</a:t>
            </a:r>
            <a:r>
              <a:rPr lang="en-US" sz="3600" dirty="0" smtClean="0"/>
              <a:t> </a:t>
            </a:r>
            <a:r>
              <a:rPr lang="en-US" sz="3600" dirty="0" err="1" smtClean="0"/>
              <a:t>oleh</a:t>
            </a:r>
            <a:r>
              <a:rPr lang="en-US" sz="3600" dirty="0" smtClean="0"/>
              <a:t> </a:t>
            </a:r>
            <a:r>
              <a:rPr lang="en-US" sz="3600" dirty="0" err="1" smtClean="0"/>
              <a:t>perusahaan</a:t>
            </a:r>
            <a:r>
              <a:rPr lang="en-US" sz="3600" dirty="0" smtClean="0"/>
              <a:t> </a:t>
            </a:r>
            <a:r>
              <a:rPr lang="en-US" sz="3600" dirty="0" err="1" smtClean="0"/>
              <a:t>atau</a:t>
            </a:r>
            <a:r>
              <a:rPr lang="en-US" sz="3600" dirty="0" smtClean="0"/>
              <a:t> </a:t>
            </a:r>
            <a:r>
              <a:rPr lang="en-US" sz="3600" dirty="0" err="1" smtClean="0"/>
              <a:t>organisasi</a:t>
            </a:r>
            <a:r>
              <a:rPr lang="en-US" sz="3600" dirty="0" smtClean="0"/>
              <a:t> </a:t>
            </a:r>
            <a:r>
              <a:rPr lang="en-US" sz="3600" dirty="0" err="1" smtClean="0"/>
              <a:t>anda</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System Request </a:t>
            </a:r>
            <a:r>
              <a:rPr lang="en-US" sz="3600" dirty="0" err="1" smtClean="0"/>
              <a:t>dari</a:t>
            </a:r>
            <a:r>
              <a:rPr lang="en-US" sz="3600" dirty="0" smtClean="0"/>
              <a:t> </a:t>
            </a:r>
            <a:r>
              <a:rPr lang="en-US" sz="3600" dirty="0" err="1" smtClean="0"/>
              <a:t>sistem</a:t>
            </a:r>
            <a:r>
              <a:rPr lang="en-US" sz="3600" dirty="0" smtClean="0"/>
              <a:t> </a:t>
            </a:r>
            <a:r>
              <a:rPr lang="en-US" sz="3600" dirty="0" err="1" smtClean="0"/>
              <a:t>tersebut</a:t>
            </a:r>
            <a:endParaRPr lang="id-ID" sz="3600" dirty="0" smtClean="0"/>
          </a:p>
          <a:p>
            <a:pPr marL="514350" indent="-514350">
              <a:buFont typeface="+mj-lt"/>
              <a:buAutoNum type="arabicPeriod"/>
            </a:pPr>
            <a:r>
              <a:rPr lang="en-US" sz="3600" dirty="0" err="1"/>
              <a:t>Pikirkan</a:t>
            </a:r>
            <a:r>
              <a:rPr lang="en-US" sz="3600" dirty="0"/>
              <a:t> </a:t>
            </a:r>
            <a:r>
              <a:rPr lang="en-US" sz="3600" dirty="0" err="1"/>
              <a:t>baik-baik</a:t>
            </a:r>
            <a:r>
              <a:rPr lang="en-US" sz="3600" dirty="0"/>
              <a:t>, </a:t>
            </a:r>
            <a:r>
              <a:rPr lang="en-US" sz="3600" dirty="0" err="1"/>
              <a:t>keuntungan</a:t>
            </a:r>
            <a:r>
              <a:rPr lang="en-US" sz="3600" dirty="0"/>
              <a:t> yang </a:t>
            </a:r>
            <a:r>
              <a:rPr lang="en-US" sz="3600" dirty="0" err="1"/>
              <a:t>didapat</a:t>
            </a:r>
            <a:r>
              <a:rPr lang="en-US" sz="3600" dirty="0"/>
              <a:t> (</a:t>
            </a:r>
            <a:r>
              <a:rPr lang="en-US" sz="3600" dirty="0">
                <a:solidFill>
                  <a:srgbClr val="C00000"/>
                </a:solidFill>
              </a:rPr>
              <a:t>business value</a:t>
            </a:r>
            <a:r>
              <a:rPr lang="en-US" sz="3600" dirty="0"/>
              <a:t>) </a:t>
            </a:r>
            <a:r>
              <a:rPr lang="en-US" sz="3600" dirty="0" err="1"/>
              <a:t>dari</a:t>
            </a:r>
            <a:r>
              <a:rPr lang="en-US" sz="3600" dirty="0"/>
              <a:t> </a:t>
            </a:r>
            <a:r>
              <a:rPr lang="en-US" sz="3600" dirty="0" err="1"/>
              <a:t>penerapan</a:t>
            </a:r>
            <a:r>
              <a:rPr lang="en-US" sz="3600" dirty="0"/>
              <a:t> system </a:t>
            </a:r>
            <a:r>
              <a:rPr lang="en-US" sz="3600" dirty="0" err="1"/>
              <a:t>tersebut</a:t>
            </a:r>
            <a:r>
              <a:rPr lang="en-US" sz="3600" dirty="0"/>
              <a:t> di </a:t>
            </a:r>
            <a:r>
              <a:rPr lang="en-US" sz="3600" dirty="0" err="1" smtClean="0"/>
              <a:t>organisasi</a:t>
            </a:r>
            <a:endParaRPr lang="en-US" sz="3600" dirty="0" smtClean="0"/>
          </a:p>
          <a:p>
            <a:pPr marL="514350" indent="-514350" algn="r">
              <a:buNone/>
            </a:pPr>
            <a:r>
              <a:rPr lang="en-US" sz="2800" dirty="0" smtClean="0"/>
              <a:t>	</a:t>
            </a:r>
            <a:endParaRPr lang="id-ID" sz="2800" dirty="0" smtClean="0"/>
          </a:p>
          <a:p>
            <a:pPr marL="514350" indent="-514350" algn="r">
              <a:buNone/>
            </a:pPr>
            <a:r>
              <a:rPr lang="en-US" sz="2800" i="1" dirty="0" smtClean="0"/>
              <a:t>*</a:t>
            </a:r>
            <a:r>
              <a:rPr lang="en-US" sz="2400" i="1" dirty="0" smtClean="0"/>
              <a:t> System </a:t>
            </a:r>
            <a:r>
              <a:rPr lang="id-ID" sz="2400" i="1" dirty="0" smtClean="0"/>
              <a:t>request yang anda buat </a:t>
            </a:r>
            <a:r>
              <a:rPr lang="en-US" sz="2400" i="1" dirty="0" err="1" smtClean="0"/>
              <a:t>akan</a:t>
            </a:r>
            <a:r>
              <a:rPr lang="en-US" sz="2400" i="1" dirty="0" smtClean="0"/>
              <a:t> </a:t>
            </a:r>
            <a:r>
              <a:rPr lang="en-US" sz="2400" i="1" dirty="0" err="1" smtClean="0"/>
              <a:t>menjadi</a:t>
            </a:r>
            <a:r>
              <a:rPr lang="en-US" sz="2400" i="1" dirty="0" smtClean="0"/>
              <a:t/>
            </a:r>
            <a:br>
              <a:rPr lang="en-US" sz="2400" i="1" dirty="0" smtClean="0"/>
            </a:br>
            <a:r>
              <a:rPr lang="en-US" sz="2400" i="1" dirty="0" err="1" smtClean="0"/>
              <a:t>studi</a:t>
            </a:r>
            <a:r>
              <a:rPr lang="en-US" sz="2400" i="1" dirty="0" smtClean="0"/>
              <a:t> </a:t>
            </a:r>
            <a:r>
              <a:rPr lang="en-US" sz="2400" i="1" dirty="0" err="1" smtClean="0"/>
              <a:t>kasus</a:t>
            </a:r>
            <a:r>
              <a:rPr lang="en-US" sz="2400" i="1" dirty="0" smtClean="0"/>
              <a:t> </a:t>
            </a:r>
            <a:r>
              <a:rPr lang="en-US" sz="2400" i="1" dirty="0" err="1" smtClean="0"/>
              <a:t>dari</a:t>
            </a:r>
            <a:r>
              <a:rPr lang="en-US" sz="2400" i="1" dirty="0" smtClean="0"/>
              <a:t> </a:t>
            </a:r>
            <a:r>
              <a:rPr lang="en-US" sz="2400" i="1" dirty="0" err="1" smtClean="0"/>
              <a:t>pembelajaran</a:t>
            </a:r>
            <a:r>
              <a:rPr lang="en-US" sz="2400" i="1" dirty="0" smtClean="0"/>
              <a:t> </a:t>
            </a:r>
            <a:r>
              <a:rPr lang="en-US" sz="2400" i="1" dirty="0" err="1" smtClean="0"/>
              <a:t>kita</a:t>
            </a:r>
            <a:r>
              <a:rPr lang="en-US" sz="2400" i="1" dirty="0" smtClean="0"/>
              <a:t> </a:t>
            </a:r>
            <a:r>
              <a:rPr lang="id-ID" sz="2400" i="1" dirty="0" smtClean="0"/>
              <a:t>selama </a:t>
            </a:r>
            <a:r>
              <a:rPr lang="id-ID" sz="2400" i="1" dirty="0" err="1" smtClean="0"/>
              <a:t>course</a:t>
            </a:r>
            <a:r>
              <a:rPr lang="id-ID" sz="2400" i="1" dirty="0" smtClean="0"/>
              <a:t> berlangsung</a:t>
            </a:r>
            <a:endParaRPr lang="en-US" sz="24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spTree>
    <p:extLst>
      <p:ext uri="{BB962C8B-B14F-4D97-AF65-F5344CB8AC3E}">
        <p14:creationId xmlns:p14="http://schemas.microsoft.com/office/powerpoint/2010/main" val="2886942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Planning - Feasibility Analysis</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solidFill>
                  <a:srgbClr val="C00000"/>
                </a:solidFill>
              </a:rPr>
              <a:t>Technical </a:t>
            </a:r>
            <a:r>
              <a:rPr lang="en-US" sz="3200" dirty="0" smtClean="0">
                <a:solidFill>
                  <a:srgbClr val="C00000"/>
                </a:solidFill>
              </a:rPr>
              <a:t>feasibility</a:t>
            </a:r>
            <a:r>
              <a:rPr lang="en-US" sz="3200" dirty="0" smtClean="0"/>
              <a:t>: Can </a:t>
            </a:r>
            <a:r>
              <a:rPr lang="en-US" sz="3200" dirty="0"/>
              <a:t>we build it</a:t>
            </a:r>
            <a:r>
              <a:rPr lang="en-US" sz="3200" dirty="0" smtClean="0"/>
              <a:t>?</a:t>
            </a:r>
          </a:p>
          <a:p>
            <a:pPr marL="514350" indent="-514350">
              <a:buFont typeface="+mj-lt"/>
              <a:buAutoNum type="arabicPeriod"/>
            </a:pPr>
            <a:endParaRPr lang="en-US" sz="3200" dirty="0"/>
          </a:p>
          <a:p>
            <a:pPr marL="514350" indent="-514350">
              <a:buFont typeface="+mj-lt"/>
              <a:buAutoNum type="arabicPeriod"/>
            </a:pPr>
            <a:r>
              <a:rPr lang="en-US" sz="3200" dirty="0">
                <a:solidFill>
                  <a:srgbClr val="C00000"/>
                </a:solidFill>
              </a:rPr>
              <a:t>Economic </a:t>
            </a:r>
            <a:r>
              <a:rPr lang="en-US" sz="3200" dirty="0" smtClean="0">
                <a:solidFill>
                  <a:srgbClr val="C00000"/>
                </a:solidFill>
              </a:rPr>
              <a:t>feasibility</a:t>
            </a:r>
            <a:r>
              <a:rPr lang="en-US" sz="3200" dirty="0" smtClean="0"/>
              <a:t>: Should </a:t>
            </a:r>
            <a:r>
              <a:rPr lang="en-US" sz="3200" dirty="0"/>
              <a:t>we build it</a:t>
            </a:r>
            <a:r>
              <a:rPr lang="en-US" sz="3200" dirty="0" smtClean="0"/>
              <a:t>?</a:t>
            </a:r>
          </a:p>
          <a:p>
            <a:pPr marL="514350" indent="-514350">
              <a:buFont typeface="+mj-lt"/>
              <a:buAutoNum type="arabicPeriod"/>
            </a:pPr>
            <a:endParaRPr lang="en-US" sz="3200" dirty="0"/>
          </a:p>
          <a:p>
            <a:pPr marL="514350" indent="-514350">
              <a:buFont typeface="+mj-lt"/>
              <a:buAutoNum type="arabicPeriod"/>
            </a:pPr>
            <a:r>
              <a:rPr lang="en-US" sz="3200" dirty="0">
                <a:solidFill>
                  <a:srgbClr val="C00000"/>
                </a:solidFill>
              </a:rPr>
              <a:t>Organizational </a:t>
            </a:r>
            <a:r>
              <a:rPr lang="en-US" sz="3200" dirty="0" smtClean="0">
                <a:solidFill>
                  <a:srgbClr val="C00000"/>
                </a:solidFill>
              </a:rPr>
              <a:t>feasibility</a:t>
            </a:r>
            <a:r>
              <a:rPr lang="en-US" sz="3200" dirty="0" smtClean="0"/>
              <a:t>: If </a:t>
            </a:r>
            <a:r>
              <a:rPr lang="en-US" sz="3200" dirty="0"/>
              <a:t>we build it, will they come?</a:t>
            </a:r>
          </a:p>
          <a:p>
            <a:pPr marL="514350" indent="-514350">
              <a:buFont typeface="+mj-lt"/>
              <a:buAutoNum type="arabicPeriod"/>
            </a:pPr>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96</a:t>
            </a:fld>
            <a:endParaRPr lang="en-US" dirty="0">
              <a:solidFill>
                <a:prstClr val="black">
                  <a:tint val="75000"/>
                </a:prstClr>
              </a:solidFill>
            </a:endParaRPr>
          </a:p>
        </p:txBody>
      </p:sp>
    </p:spTree>
    <p:extLst>
      <p:ext uri="{BB962C8B-B14F-4D97-AF65-F5344CB8AC3E}">
        <p14:creationId xmlns:p14="http://schemas.microsoft.com/office/powerpoint/2010/main" val="558813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Planning - Feasibility Analysis</a:t>
            </a:r>
            <a:endParaRPr lang="id-ID" dirty="0"/>
          </a:p>
        </p:txBody>
      </p:sp>
      <p:graphicFrame>
        <p:nvGraphicFramePr>
          <p:cNvPr id="5" name="Content Placeholder 4"/>
          <p:cNvGraphicFramePr>
            <a:graphicFrameLocks noGrp="1"/>
          </p:cNvGraphicFramePr>
          <p:nvPr>
            <p:ph idx="1"/>
            <p:extLst/>
          </p:nvPr>
        </p:nvGraphicFramePr>
        <p:xfrm>
          <a:off x="476250" y="1658938"/>
          <a:ext cx="8320088" cy="3840480"/>
        </p:xfrm>
        <a:graphic>
          <a:graphicData uri="http://schemas.openxmlformats.org/drawingml/2006/table">
            <a:tbl>
              <a:tblPr firstCol="1" bandRow="1">
                <a:tableStyleId>{073A0DAA-6AF3-43AB-8588-CEC1D06C72B9}</a:tableStyleId>
              </a:tblPr>
              <a:tblGrid>
                <a:gridCol w="289394"/>
                <a:gridCol w="1664018"/>
                <a:gridCol w="6366676"/>
              </a:tblGrid>
              <a:tr h="370840">
                <a:tc>
                  <a:txBody>
                    <a:bodyPr/>
                    <a:lstStyle/>
                    <a:p>
                      <a:r>
                        <a:rPr lang="en-US" sz="1600" b="1" dirty="0" smtClean="0"/>
                        <a:t>1</a:t>
                      </a:r>
                      <a:endParaRPr lang="id-ID" sz="1600" b="1" dirty="0"/>
                    </a:p>
                  </a:txBody>
                  <a:tcPr marL="86818" marR="86818"/>
                </a:tc>
                <a:tc>
                  <a:txBody>
                    <a:bodyPr/>
                    <a:lstStyle/>
                    <a:p>
                      <a:r>
                        <a:rPr lang="en-US" sz="2000" b="1" dirty="0" smtClean="0"/>
                        <a:t>Technical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solidFill>
                            <a:srgbClr val="C00000"/>
                          </a:solidFill>
                        </a:rPr>
                        <a:t>Familiarity with application</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Familiarity with technology</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Project size</a:t>
                      </a:r>
                      <a:r>
                        <a:rPr lang="en-US" sz="2000" dirty="0" smtClean="0"/>
                        <a:t>: </a:t>
                      </a:r>
                      <a:r>
                        <a:rPr lang="en-US" sz="1800" dirty="0" smtClean="0"/>
                        <a:t>Large projects have more risk</a:t>
                      </a:r>
                      <a:endParaRPr lang="en-US" sz="2000" dirty="0" smtClean="0"/>
                    </a:p>
                    <a:p>
                      <a:pPr marL="285750" indent="-285750">
                        <a:buFont typeface="Arial" panose="020B0604020202020204" pitchFamily="34" charset="0"/>
                        <a:buChar char="•"/>
                      </a:pPr>
                      <a:r>
                        <a:rPr lang="en-US" sz="2000" dirty="0" smtClean="0">
                          <a:solidFill>
                            <a:srgbClr val="C00000"/>
                          </a:solidFill>
                        </a:rPr>
                        <a:t>Compatibility</a:t>
                      </a:r>
                      <a:r>
                        <a:rPr lang="en-US" sz="2000" dirty="0" smtClean="0"/>
                        <a:t>: </a:t>
                      </a:r>
                      <a:r>
                        <a:rPr lang="en-US" sz="1800" dirty="0" smtClean="0"/>
                        <a:t>The harder it is to integrate the system with the company’s existing technology, the higher the risk will be</a:t>
                      </a:r>
                      <a:endParaRPr lang="id-ID" sz="1800" dirty="0"/>
                    </a:p>
                  </a:txBody>
                  <a:tcPr marL="86818" marR="86818"/>
                </a:tc>
              </a:tr>
              <a:tr h="370840">
                <a:tc>
                  <a:txBody>
                    <a:bodyPr/>
                    <a:lstStyle/>
                    <a:p>
                      <a:r>
                        <a:rPr lang="en-US" sz="1600" b="1" dirty="0" smtClean="0"/>
                        <a:t>2</a:t>
                      </a:r>
                      <a:endParaRPr lang="id-ID" sz="1600" b="1" dirty="0"/>
                    </a:p>
                  </a:txBody>
                  <a:tcPr marL="86818" marR="86818"/>
                </a:tc>
                <a:tc>
                  <a:txBody>
                    <a:bodyPr/>
                    <a:lstStyle/>
                    <a:p>
                      <a:r>
                        <a:rPr lang="en-US" sz="2000" b="1" dirty="0" smtClean="0"/>
                        <a:t>Economic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Return on Investment (</a:t>
                      </a:r>
                      <a:r>
                        <a:rPr lang="en-US" sz="2000" dirty="0" smtClean="0">
                          <a:solidFill>
                            <a:srgbClr val="C00000"/>
                          </a:solidFill>
                        </a:rPr>
                        <a:t>ROI</a:t>
                      </a:r>
                      <a:r>
                        <a:rPr lang="en-US" sz="2000" dirty="0" smtClean="0"/>
                        <a:t>)</a:t>
                      </a:r>
                    </a:p>
                    <a:p>
                      <a:pPr marL="285750" indent="-285750">
                        <a:buFont typeface="Arial" panose="020B0604020202020204" pitchFamily="34" charset="0"/>
                        <a:buChar char="•"/>
                      </a:pPr>
                      <a:r>
                        <a:rPr lang="en-US" sz="2000" dirty="0" smtClean="0"/>
                        <a:t>Break</a:t>
                      </a:r>
                      <a:r>
                        <a:rPr lang="en-US" sz="2000" baseline="0" dirty="0" smtClean="0"/>
                        <a:t> Even Point (</a:t>
                      </a:r>
                      <a:r>
                        <a:rPr lang="en-US" sz="2000" baseline="0" dirty="0" smtClean="0">
                          <a:solidFill>
                            <a:srgbClr val="C00000"/>
                          </a:solidFill>
                        </a:rPr>
                        <a:t>BEP</a:t>
                      </a:r>
                      <a:r>
                        <a:rPr lang="en-US" sz="2000" baseline="0" dirty="0" smtClean="0"/>
                        <a:t>)</a:t>
                      </a:r>
                    </a:p>
                    <a:p>
                      <a:pPr marL="285750" indent="-285750">
                        <a:buFont typeface="Arial" panose="020B0604020202020204" pitchFamily="34" charset="0"/>
                        <a:buChar char="•"/>
                      </a:pPr>
                      <a:r>
                        <a:rPr lang="en-US" sz="2000" dirty="0" smtClean="0"/>
                        <a:t>Intangible Benefit</a:t>
                      </a:r>
                      <a:endParaRPr lang="id-ID" sz="2000" dirty="0"/>
                    </a:p>
                  </a:txBody>
                  <a:tcPr marL="86818" marR="86818"/>
                </a:tc>
              </a:tr>
              <a:tr h="370840">
                <a:tc>
                  <a:txBody>
                    <a:bodyPr/>
                    <a:lstStyle/>
                    <a:p>
                      <a:r>
                        <a:rPr lang="en-US" sz="1600" b="1" dirty="0" smtClean="0"/>
                        <a:t>3</a:t>
                      </a:r>
                      <a:endParaRPr lang="id-ID" sz="1600" b="1" dirty="0"/>
                    </a:p>
                  </a:txBody>
                  <a:tcPr marL="86818" marR="86818"/>
                </a:tc>
                <a:tc>
                  <a:txBody>
                    <a:bodyPr/>
                    <a:lstStyle/>
                    <a:p>
                      <a:r>
                        <a:rPr lang="id-ID" sz="2000" b="1" dirty="0" smtClean="0"/>
                        <a:t>Organizational </a:t>
                      </a:r>
                      <a:r>
                        <a:rPr lang="en-US" sz="2000" b="1" dirty="0" smtClean="0"/>
                        <a:t>F</a:t>
                      </a:r>
                      <a:r>
                        <a:rPr lang="id-ID" sz="2000" b="1" dirty="0" err="1" smtClean="0"/>
                        <a:t>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Is the software project </a:t>
                      </a:r>
                      <a:r>
                        <a:rPr lang="en-US" sz="2000" dirty="0" smtClean="0">
                          <a:solidFill>
                            <a:srgbClr val="C00000"/>
                          </a:solidFill>
                        </a:rPr>
                        <a:t>strategically aligned with the business</a:t>
                      </a:r>
                      <a:r>
                        <a:rPr lang="en-US" sz="2000" dirty="0" smtClean="0"/>
                        <a:t>?</a:t>
                      </a:r>
                      <a:endParaRPr lang="id-ID" sz="2000" dirty="0"/>
                    </a:p>
                  </a:txBody>
                  <a:tcPr marL="86818" marR="86818"/>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97</a:t>
            </a:fld>
            <a:endParaRPr lang="en-US" dirty="0">
              <a:solidFill>
                <a:prstClr val="black">
                  <a:tint val="75000"/>
                </a:prstClr>
              </a:solidFill>
            </a:endParaRPr>
          </a:p>
        </p:txBody>
      </p:sp>
    </p:spTree>
    <p:extLst>
      <p:ext uri="{BB962C8B-B14F-4D97-AF65-F5344CB8AC3E}">
        <p14:creationId xmlns:p14="http://schemas.microsoft.com/office/powerpoint/2010/main" val="3152163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Technical Feasibility</a:t>
            </a:r>
            <a:endParaRPr lang="id-ID" dirty="0"/>
          </a:p>
        </p:txBody>
      </p:sp>
      <p:graphicFrame>
        <p:nvGraphicFramePr>
          <p:cNvPr id="5" name="Content Placeholder 4"/>
          <p:cNvGraphicFramePr>
            <a:graphicFrameLocks noGrp="1"/>
          </p:cNvGraphicFramePr>
          <p:nvPr>
            <p:ph idx="1"/>
            <p:extLst/>
          </p:nvPr>
        </p:nvGraphicFramePr>
        <p:xfrm>
          <a:off x="476250" y="1658938"/>
          <a:ext cx="8320088" cy="4023360"/>
        </p:xfrm>
        <a:graphic>
          <a:graphicData uri="http://schemas.openxmlformats.org/drawingml/2006/table">
            <a:tbl>
              <a:tblPr firstCol="1" bandRow="1">
                <a:tableStyleId>{073A0DAA-6AF3-43AB-8588-CEC1D06C72B9}</a:tableStyleId>
              </a:tblPr>
              <a:tblGrid>
                <a:gridCol w="2062244"/>
                <a:gridCol w="6257844"/>
              </a:tblGrid>
              <a:tr h="370840">
                <a:tc>
                  <a:txBody>
                    <a:bodyPr/>
                    <a:lstStyle/>
                    <a:p>
                      <a:r>
                        <a:rPr lang="en-US" sz="2400" b="1" dirty="0" smtClean="0"/>
                        <a:t>Familiarity with application</a:t>
                      </a:r>
                      <a:endParaRPr lang="id-ID" sz="2400" b="1" dirty="0"/>
                    </a:p>
                  </a:txBody>
                  <a:tcPr marL="85334" marR="85334"/>
                </a:tc>
                <a:tc>
                  <a:txBody>
                    <a:bodyPr/>
                    <a:lstStyle/>
                    <a:p>
                      <a:pPr marL="285750" indent="-285750">
                        <a:buFont typeface="Arial" panose="020B0604020202020204" pitchFamily="34" charset="0"/>
                        <a:buChar char="•"/>
                      </a:pPr>
                      <a:r>
                        <a:rPr lang="en-US" sz="2400" dirty="0" smtClean="0">
                          <a:solidFill>
                            <a:schemeClr val="tx1"/>
                          </a:solidFill>
                        </a:rPr>
                        <a:t>Knowledge of business domain</a:t>
                      </a:r>
                    </a:p>
                    <a:p>
                      <a:pPr marL="285750" indent="-285750">
                        <a:buFont typeface="Arial" panose="020B0604020202020204" pitchFamily="34" charset="0"/>
                        <a:buChar char="•"/>
                      </a:pPr>
                      <a:r>
                        <a:rPr lang="en-US" sz="2400" dirty="0" smtClean="0">
                          <a:solidFill>
                            <a:schemeClr val="tx1"/>
                          </a:solidFill>
                        </a:rPr>
                        <a:t>Need to understand improvements</a:t>
                      </a:r>
                    </a:p>
                    <a:p>
                      <a:pPr marL="285750" indent="-285750">
                        <a:buFont typeface="Arial" panose="020B0604020202020204" pitchFamily="34" charset="0"/>
                        <a:buChar char="•"/>
                      </a:pPr>
                      <a:r>
                        <a:rPr lang="en-US" sz="2400" dirty="0" smtClean="0">
                          <a:solidFill>
                            <a:schemeClr val="tx1"/>
                          </a:solidFill>
                        </a:rPr>
                        <a:t>Need to recognize pitfalls and bad ideas</a:t>
                      </a:r>
                    </a:p>
                  </a:txBody>
                  <a:tcPr marL="85334" marR="85334"/>
                </a:tc>
              </a:tr>
              <a:tr h="370840">
                <a:tc>
                  <a:txBody>
                    <a:bodyPr/>
                    <a:lstStyle/>
                    <a:p>
                      <a:r>
                        <a:rPr lang="en-US" sz="2400" b="1" dirty="0" smtClean="0"/>
                        <a:t>Familiarity with technology</a:t>
                      </a:r>
                      <a:endParaRPr lang="id-ID" sz="2400" b="1" dirty="0"/>
                    </a:p>
                  </a:txBody>
                  <a:tcPr marL="85334" marR="85334"/>
                </a:tc>
                <a:tc>
                  <a:txBody>
                    <a:bodyPr/>
                    <a:lstStyle/>
                    <a:p>
                      <a:pPr marL="285750" indent="-285750">
                        <a:buFont typeface="Arial" panose="020B0604020202020204" pitchFamily="34" charset="0"/>
                        <a:buChar char="•"/>
                      </a:pPr>
                      <a:r>
                        <a:rPr lang="en-US" sz="2400" dirty="0" smtClean="0"/>
                        <a:t>Is technology new to this organization?</a:t>
                      </a:r>
                    </a:p>
                    <a:p>
                      <a:pPr marL="285750" indent="-285750">
                        <a:buFont typeface="Arial" panose="020B0604020202020204" pitchFamily="34" charset="0"/>
                        <a:buChar char="•"/>
                      </a:pPr>
                      <a:r>
                        <a:rPr lang="en-US" sz="2400" dirty="0" smtClean="0"/>
                        <a:t>Is this a brand new technology?</a:t>
                      </a:r>
                    </a:p>
                    <a:p>
                      <a:pPr marL="285750" indent="-285750">
                        <a:buFont typeface="Arial" panose="020B0604020202020204" pitchFamily="34" charset="0"/>
                        <a:buChar char="•"/>
                      </a:pPr>
                      <a:r>
                        <a:rPr lang="en-US" sz="2400" dirty="0" smtClean="0"/>
                        <a:t>Extension of existing firm technologies</a:t>
                      </a:r>
                    </a:p>
                  </a:txBody>
                  <a:tcPr marL="85334" marR="85334"/>
                </a:tc>
              </a:tr>
              <a:tr h="370840">
                <a:tc>
                  <a:txBody>
                    <a:bodyPr/>
                    <a:lstStyle/>
                    <a:p>
                      <a:r>
                        <a:rPr lang="id-ID" sz="2400" b="1" dirty="0" smtClean="0"/>
                        <a:t>Project </a:t>
                      </a:r>
                      <a:r>
                        <a:rPr lang="id-ID" sz="2400" b="1" dirty="0" err="1" smtClean="0"/>
                        <a:t>size</a:t>
                      </a:r>
                      <a:endParaRPr lang="id-ID" sz="2400" b="1" dirty="0"/>
                    </a:p>
                  </a:txBody>
                  <a:tcPr marL="85334" marR="85334"/>
                </a:tc>
                <a:tc>
                  <a:txBody>
                    <a:bodyPr/>
                    <a:lstStyle/>
                    <a:p>
                      <a:pPr marL="285750" indent="-285750">
                        <a:buFont typeface="Arial" panose="020B0604020202020204" pitchFamily="34" charset="0"/>
                        <a:buChar char="•"/>
                      </a:pPr>
                      <a:r>
                        <a:rPr lang="en-US" sz="2400" dirty="0" smtClean="0"/>
                        <a:t>Number of people, time, and features</a:t>
                      </a:r>
                    </a:p>
                  </a:txBody>
                  <a:tcPr marL="85334" marR="85334"/>
                </a:tc>
              </a:tr>
              <a:tr h="370840">
                <a:tc>
                  <a:txBody>
                    <a:bodyPr/>
                    <a:lstStyle/>
                    <a:p>
                      <a:r>
                        <a:rPr lang="id-ID" sz="2400" b="1" dirty="0" err="1" smtClean="0"/>
                        <a:t>Compatibility</a:t>
                      </a:r>
                      <a:endParaRPr lang="id-ID" sz="2400" b="1" dirty="0"/>
                    </a:p>
                  </a:txBody>
                  <a:tcPr marL="85334" marR="85334"/>
                </a:tc>
                <a:tc>
                  <a:txBody>
                    <a:bodyPr/>
                    <a:lstStyle/>
                    <a:p>
                      <a:pPr marL="285750" indent="-285750">
                        <a:buFont typeface="Arial" panose="020B0604020202020204" pitchFamily="34" charset="0"/>
                        <a:buChar char="•"/>
                      </a:pPr>
                      <a:r>
                        <a:rPr lang="en-US" sz="2400" dirty="0" smtClean="0"/>
                        <a:t>Systems are not built in a vacuum</a:t>
                      </a:r>
                    </a:p>
                    <a:p>
                      <a:pPr marL="285750" indent="-285750">
                        <a:buFont typeface="Arial" panose="020B0604020202020204" pitchFamily="34" charset="0"/>
                        <a:buChar char="•"/>
                      </a:pPr>
                      <a:r>
                        <a:rPr lang="en-US" sz="2400" dirty="0" smtClean="0"/>
                        <a:t>Needs to integrate with current systems and data</a:t>
                      </a:r>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98</a:t>
            </a:fld>
            <a:endParaRPr lang="en-US" dirty="0">
              <a:solidFill>
                <a:prstClr val="black">
                  <a:tint val="75000"/>
                </a:prstClr>
              </a:solidFill>
            </a:endParaRPr>
          </a:p>
        </p:txBody>
      </p:sp>
    </p:spTree>
    <p:extLst>
      <p:ext uri="{BB962C8B-B14F-4D97-AF65-F5344CB8AC3E}">
        <p14:creationId xmlns:p14="http://schemas.microsoft.com/office/powerpoint/2010/main" val="3265695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lIns="92075" tIns="46038" rIns="92075" bIns="46038" anchor="ctr"/>
          <a:lstStyle/>
          <a:p>
            <a:r>
              <a:rPr lang="en-US" sz="3600" dirty="0"/>
              <a:t>Economic </a:t>
            </a:r>
            <a:r>
              <a:rPr lang="en-US" sz="3600" dirty="0" smtClean="0"/>
              <a:t>Feasibility</a:t>
            </a:r>
            <a:r>
              <a:rPr lang="id-ID" sz="3600" dirty="0" smtClean="0"/>
              <a:t>: </a:t>
            </a:r>
            <a:r>
              <a:rPr lang="en-US" sz="3600" dirty="0" smtClean="0"/>
              <a:t>Should </a:t>
            </a:r>
            <a:r>
              <a:rPr lang="en-US" sz="3600" dirty="0"/>
              <a:t>We Build It?</a:t>
            </a:r>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7" t="25624" r="16138" b="8291"/>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694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ADVANCE_TIME" val="8.001"/>
  <p:tag name="ISPRING_CUSTOM_TIMING_USED" val="1"/>
  <p:tag name="ISPRING_SLIDE_ID" val="{17C8DC01-E322-4B9C-A5DC-3FEB5C18BC6B}"/>
  <p:tag name="TIMING" val="|0.001|1|1|1|1|1|1|1"/>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5417</TotalTime>
  <Words>7282</Words>
  <Application>Microsoft Office PowerPoint</Application>
  <PresentationFormat>On-screen Show (4:3)</PresentationFormat>
  <Paragraphs>1327</Paragraphs>
  <Slides>159</Slides>
  <Notes>1</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159</vt:i4>
      </vt:variant>
    </vt:vector>
  </HeadingPairs>
  <TitlesOfParts>
    <vt:vector size="175" baseType="lpstr">
      <vt:lpstr>ＭＳ Ｐゴシック</vt:lpstr>
      <vt:lpstr>宋体</vt:lpstr>
      <vt:lpstr>游ゴシック</vt:lpstr>
      <vt:lpstr>Adobe Heiti Std R</vt:lpstr>
      <vt:lpstr>Agency FB</vt:lpstr>
      <vt:lpstr>Arial</vt:lpstr>
      <vt:lpstr>Arial Narrow</vt:lpstr>
      <vt:lpstr>Calibri</vt:lpstr>
      <vt:lpstr>Calibri Light</vt:lpstr>
      <vt:lpstr>Century Gothic</vt:lpstr>
      <vt:lpstr>Rockwell</vt:lpstr>
      <vt:lpstr>Segoe UI Semilight</vt:lpstr>
      <vt:lpstr>Verdana</vt:lpstr>
      <vt:lpstr>Wingdings</vt:lpstr>
      <vt:lpstr>Office Theme</vt:lpstr>
      <vt:lpstr>Equation</vt:lpstr>
      <vt:lpstr>PROYEK PERANGKAT LUNAK 03. Organisasi Proyek </vt:lpstr>
      <vt:lpstr>Pokok Bahasan</vt:lpstr>
      <vt:lpstr>01. PPL</vt:lpstr>
      <vt:lpstr>2) Siklus hidup Proyek</vt:lpstr>
      <vt:lpstr>Proyek Siklus hidup PPL</vt:lpstr>
      <vt:lpstr>1) What is Software</vt:lpstr>
      <vt:lpstr>Software Hidup Kita!</vt:lpstr>
      <vt:lpstr>5 Best Jobs in the World</vt:lpstr>
      <vt:lpstr>Size Berbanding Lurus dengan Kegagalan</vt:lpstr>
      <vt:lpstr>The Definition of Software</vt:lpstr>
      <vt:lpstr>Jenis Software</vt:lpstr>
      <vt:lpstr>Jenis Software (Market)</vt:lpstr>
      <vt:lpstr>PowerPoint Presentation</vt:lpstr>
      <vt:lpstr>PowerPoint Presentation</vt:lpstr>
      <vt:lpstr>Jenis Software (Domain)</vt:lpstr>
      <vt:lpstr>System Software</vt:lpstr>
      <vt:lpstr>Application Software</vt:lpstr>
      <vt:lpstr>Engineering /Scientific software</vt:lpstr>
      <vt:lpstr>Embedded Software</vt:lpstr>
      <vt:lpstr>Product Line Software</vt:lpstr>
      <vt:lpstr>Web Applications</vt:lpstr>
      <vt:lpstr>Artificial Intelligence Software</vt:lpstr>
      <vt:lpstr>Jenis Software (Lisensi)</vt:lpstr>
      <vt:lpstr>Open Source Software</vt:lpstr>
      <vt:lpstr>Proprietary Software</vt:lpstr>
      <vt:lpstr>Peranan Software</vt:lpstr>
      <vt:lpstr>Hardware vs. Software</vt:lpstr>
      <vt:lpstr>Project Management Framework</vt:lpstr>
      <vt:lpstr>9 Area Pengetahuan Manajemen Proyek</vt:lpstr>
      <vt:lpstr>Kategori Proyek Perangkat Lunak </vt:lpstr>
      <vt:lpstr>Proyek Kategori PPL Berdasar Sistem</vt:lpstr>
      <vt:lpstr>Proyek Kategori PPL Berdasar Orientasi</vt:lpstr>
      <vt:lpstr>Masalah Proyek PL</vt:lpstr>
      <vt:lpstr>Project vs Product Life Cycle</vt:lpstr>
      <vt:lpstr>Project Life Cycle</vt:lpstr>
      <vt:lpstr>Project Life Cycle</vt:lpstr>
      <vt:lpstr>3) Metodologi Manajemen Proyek &amp; Organisasi Proyek</vt:lpstr>
      <vt:lpstr>Metodologi Manajemen Proyek</vt:lpstr>
      <vt:lpstr>Metodologi Manajemen Proyek</vt:lpstr>
      <vt:lpstr>Project Initiation (Contds -1)</vt:lpstr>
      <vt:lpstr>Project Initiation (Contds -2)</vt:lpstr>
      <vt:lpstr>Project Planning (Contds -1)</vt:lpstr>
      <vt:lpstr>Project Planning (Contds -2)</vt:lpstr>
      <vt:lpstr>Project Planning (Contds -3)</vt:lpstr>
      <vt:lpstr>Project Executing (Contds -1)</vt:lpstr>
      <vt:lpstr>Project Executing (Contds -2)</vt:lpstr>
      <vt:lpstr>Project Controlling (Contds -1)</vt:lpstr>
      <vt:lpstr>Project Controlling (Contds -2)</vt:lpstr>
      <vt:lpstr>Project Controlling (Contds -3)</vt:lpstr>
      <vt:lpstr>Project Closing (Contds -1)</vt:lpstr>
      <vt:lpstr>Project Closing (Contds -2)</vt:lpstr>
      <vt:lpstr>3) Metodologi Manajemen Proyek &amp; Organisasi Proyek</vt:lpstr>
      <vt:lpstr>STRUKTUR ORGANISASI</vt:lpstr>
      <vt:lpstr>BENTUK STRUKTUR ORGANISASI</vt:lpstr>
      <vt:lpstr>Organisasi Fungsional - Functional </vt:lpstr>
      <vt:lpstr>Organisasi Fungsional - Kelebihan </vt:lpstr>
      <vt:lpstr>Organisasi Fungsional - Kelemahan </vt:lpstr>
      <vt:lpstr>Organisasi Proyek - Project</vt:lpstr>
      <vt:lpstr>Organisasi Proyek - Project</vt:lpstr>
      <vt:lpstr>Organisasi Proyek - Kelebihan</vt:lpstr>
      <vt:lpstr>Organisasi Proyek - Kelemahan</vt:lpstr>
      <vt:lpstr>Organisasi Matrix - Matrix</vt:lpstr>
      <vt:lpstr>Organisasi Matrix - Kelebihan</vt:lpstr>
      <vt:lpstr>Organisasi Matrix - Kelemahan</vt:lpstr>
      <vt:lpstr>MEMILIH BENTUK ORGANISASI PROYEK</vt:lpstr>
      <vt:lpstr>Organizational structure influences on projects</vt:lpstr>
      <vt:lpstr>PowerPoint Presentation</vt:lpstr>
      <vt:lpstr>Impact organizational structure on project</vt:lpstr>
      <vt:lpstr>Pembahasan Khusus</vt:lpstr>
      <vt:lpstr>Project Planning</vt:lpstr>
      <vt:lpstr>Recap</vt:lpstr>
      <vt:lpstr>System Development Life Cycle (SDLC)</vt:lpstr>
      <vt:lpstr>Tahapan System Development Life Cycle (SDLC)</vt:lpstr>
      <vt:lpstr>Tahapan Pengembangan Software</vt:lpstr>
      <vt:lpstr>Distribusi Cost Pengembangan Software</vt:lpstr>
      <vt:lpstr>2. Project Planning</vt:lpstr>
      <vt:lpstr>When Do Projects Begin?</vt:lpstr>
      <vt:lpstr>Software Development Life Cycle (SDLC)</vt:lpstr>
      <vt:lpstr>Planning</vt:lpstr>
      <vt:lpstr>Elements of a System Request</vt:lpstr>
      <vt:lpstr>Elements of a System Request</vt:lpstr>
      <vt:lpstr>Business Need</vt:lpstr>
      <vt:lpstr>Business Requirements</vt:lpstr>
      <vt:lpstr>Business Value</vt:lpstr>
      <vt:lpstr>Sofware Quality</vt:lpstr>
      <vt:lpstr>Software untuk Pesan Taxi</vt:lpstr>
      <vt:lpstr>Software untuk Pesan Ojek (Go-Jek)</vt:lpstr>
      <vt:lpstr>PowerPoint Presentation</vt:lpstr>
      <vt:lpstr>1. Planning – System Request</vt:lpstr>
      <vt:lpstr>PowerPoint Presentation</vt:lpstr>
      <vt:lpstr>System Request – Case Study </vt:lpstr>
      <vt:lpstr>PowerPoint Presentation</vt:lpstr>
      <vt:lpstr>PowerPoint Presentation</vt:lpstr>
      <vt:lpstr>PowerPoint Presentation</vt:lpstr>
      <vt:lpstr>Exercise: Membuat System Request</vt:lpstr>
      <vt:lpstr>2. Planning - Feasibility Analysis</vt:lpstr>
      <vt:lpstr>2. Planning - Feasibility Analysis</vt:lpstr>
      <vt:lpstr>Feasibility Analysis - Technical Feasibility</vt:lpstr>
      <vt:lpstr>Economic Feasibility: Should We Build It?</vt:lpstr>
      <vt:lpstr>Cost-Benefit Analysis - Cash Flow</vt:lpstr>
      <vt:lpstr>Cost-Benefit Analysis - Cash Flow</vt:lpstr>
      <vt:lpstr>Cost-Benefit Analysis - Cash Flow</vt:lpstr>
      <vt:lpstr>Cash Flow Plan</vt:lpstr>
      <vt:lpstr>PowerPoint Presentation</vt:lpstr>
      <vt:lpstr>Present Value (PV)</vt:lpstr>
      <vt:lpstr>Net Present Value</vt:lpstr>
      <vt:lpstr>Net Present Value (NPV)</vt:lpstr>
      <vt:lpstr>NPV Calculation</vt:lpstr>
      <vt:lpstr>Return on Investment (ROI)</vt:lpstr>
      <vt:lpstr>ROI Calculation</vt:lpstr>
      <vt:lpstr>Break Even Point (BEP)</vt:lpstr>
      <vt:lpstr>Break Even Point (BEP)</vt:lpstr>
      <vt:lpstr>Cash Flow Plan</vt:lpstr>
      <vt:lpstr>Feasibility Analysis - Organizational Feasibility</vt:lpstr>
      <vt:lpstr>Stakeholder Analysis Considers</vt:lpstr>
      <vt:lpstr>Feasibility Analysis – Case Study</vt:lpstr>
      <vt:lpstr>Stakeholder Analysis Considers</vt:lpstr>
      <vt:lpstr>Feasibility Analysis Template</vt:lpstr>
      <vt:lpstr>PowerPoint Presentation</vt:lpstr>
      <vt:lpstr>PowerPoint Presentation</vt:lpstr>
      <vt:lpstr>PowerPoint Presentation</vt:lpstr>
      <vt:lpstr>PowerPoint Presentation</vt:lpstr>
      <vt:lpstr>PowerPoint Presentation</vt:lpstr>
      <vt:lpstr>Exercise: Membuat Feasibility Analysis</vt:lpstr>
      <vt:lpstr>2.3 Project Size Estimation</vt:lpstr>
      <vt:lpstr>“Size” of Software Systems</vt:lpstr>
      <vt:lpstr>“Size” of Software Systems</vt:lpstr>
      <vt:lpstr>Software Effort Estimation Methods</vt:lpstr>
      <vt:lpstr>1. Simply Method</vt:lpstr>
      <vt:lpstr>Time Spent for Each Phase</vt:lpstr>
      <vt:lpstr>Estimate the Overall Time</vt:lpstr>
      <vt:lpstr>2. Function Point</vt:lpstr>
      <vt:lpstr>Function Point Approach</vt:lpstr>
      <vt:lpstr>A. Function Points Estimation     -- Step One (TUFP)</vt:lpstr>
      <vt:lpstr>Example: CD Selection System</vt:lpstr>
      <vt:lpstr>Function Points Estimation -- Step Two (Processing Complexity)</vt:lpstr>
      <vt:lpstr>Example: CD Selection System</vt:lpstr>
      <vt:lpstr>Function Point Estimation -- Step Three (TAFP)</vt:lpstr>
      <vt:lpstr>Adjusted Processing Complexity</vt:lpstr>
      <vt:lpstr>Converting Function Points to Lines of Code</vt:lpstr>
      <vt:lpstr>Lines of Codes (LOC)</vt:lpstr>
      <vt:lpstr>Contoh Jenis Aplikasi dan FP</vt:lpstr>
      <vt:lpstr>B. Estimating Effort</vt:lpstr>
      <vt:lpstr>C. Estimating Time</vt:lpstr>
      <vt:lpstr>Calculate System Size</vt:lpstr>
      <vt:lpstr>Hitung Size dari Sistem dengan Function Point</vt:lpstr>
      <vt:lpstr>PowerPoint Presentation</vt:lpstr>
      <vt:lpstr>TUFP</vt:lpstr>
      <vt:lpstr>Processing Complexity</vt:lpstr>
      <vt:lpstr>TAFP</vt:lpstr>
      <vt:lpstr>LOC  Effort (ManMonth) Time (Month)</vt:lpstr>
      <vt:lpstr>Exercise: Membuat Project Size Estimation</vt:lpstr>
      <vt:lpstr>3) Kontrak Perkuliahan</vt:lpstr>
      <vt:lpstr>Tata Tertib Perkuliahan Kamis TIF6B</vt:lpstr>
      <vt:lpstr>Tata Tertib Perkuliahan Jumat  TIF6A</vt:lpstr>
      <vt:lpstr>b) Contact</vt:lpstr>
      <vt:lpstr>Contact</vt:lpstr>
      <vt:lpstr>c)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2615</cp:revision>
  <dcterms:created xsi:type="dcterms:W3CDTF">2016-09-02T03:38:50Z</dcterms:created>
  <dcterms:modified xsi:type="dcterms:W3CDTF">2019-02-27T23:04:11Z</dcterms:modified>
</cp:coreProperties>
</file>